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3" r:id="rId1"/>
  </p:sldMasterIdLst>
  <p:notesMasterIdLst>
    <p:notesMasterId r:id="rId3"/>
  </p:notesMasterIdLst>
  <p:handoutMasterIdLst>
    <p:handoutMasterId r:id="rId4"/>
  </p:handoutMasterIdLst>
  <p:sldIdLst>
    <p:sldId id="29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5pPr>
    <a:lvl6pPr marL="22860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6pPr>
    <a:lvl7pPr marL="27432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7pPr>
    <a:lvl8pPr marL="32004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8pPr>
    <a:lvl9pPr marL="36576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A4343"/>
    <a:srgbClr val="C44E00"/>
    <a:srgbClr val="50CB27"/>
    <a:srgbClr val="B185DD"/>
    <a:srgbClr val="9C75C3"/>
    <a:srgbClr val="F3F3F3"/>
    <a:srgbClr val="D7DDE9"/>
    <a:srgbClr val="124A91"/>
    <a:srgbClr val="005DAA"/>
    <a:srgbClr val="89C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0" autoAdjust="0"/>
    <p:restoredTop sz="88644" autoAdjust="0"/>
  </p:normalViewPr>
  <p:slideViewPr>
    <p:cSldViewPr>
      <p:cViewPr varScale="1">
        <p:scale>
          <a:sx n="147" d="100"/>
          <a:sy n="147" d="100"/>
        </p:scale>
        <p:origin x="-2352" y="-104"/>
      </p:cViewPr>
      <p:guideLst>
        <p:guide orient="horz" pos="3350"/>
        <p:guide pos="51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114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71322C4D-C792-2448-B556-49BE525416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77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DDAB95EF-9F6D-6847-800A-ADA206E40F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60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999370"/>
            <a:ext cx="1981200" cy="795130"/>
          </a:xfrm>
          <a:prstGeom prst="rect">
            <a:avLst/>
          </a:prstGeom>
        </p:spPr>
      </p:pic>
      <p:pic>
        <p:nvPicPr>
          <p:cNvPr id="8" name="Picture 7" descr="intel-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" y="6051390"/>
            <a:ext cx="990600" cy="654209"/>
          </a:xfrm>
          <a:prstGeom prst="rect">
            <a:avLst/>
          </a:prstGeom>
        </p:spPr>
      </p:pic>
      <p:grpSp>
        <p:nvGrpSpPr>
          <p:cNvPr id="9" name="Group 28"/>
          <p:cNvGrpSpPr>
            <a:grpSpLocks/>
          </p:cNvGrpSpPr>
          <p:nvPr userDrawn="1"/>
        </p:nvGrpSpPr>
        <p:grpSpPr bwMode="auto">
          <a:xfrm>
            <a:off x="0" y="3886200"/>
            <a:ext cx="9144000" cy="76200"/>
            <a:chOff x="0" y="0"/>
            <a:chExt cx="5760" cy="708"/>
          </a:xfrm>
        </p:grpSpPr>
        <p:sp>
          <p:nvSpPr>
            <p:cNvPr id="10" name="Rectangle 29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30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31"/>
          <p:cNvGrpSpPr>
            <a:grpSpLocks/>
          </p:cNvGrpSpPr>
          <p:nvPr userDrawn="1"/>
        </p:nvGrpSpPr>
        <p:grpSpPr bwMode="auto">
          <a:xfrm>
            <a:off x="0" y="1676400"/>
            <a:ext cx="9144000" cy="76200"/>
            <a:chOff x="0" y="0"/>
            <a:chExt cx="5760" cy="708"/>
          </a:xfrm>
        </p:grpSpPr>
        <p:sp>
          <p:nvSpPr>
            <p:cNvPr id="13" name="Rectangle 32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33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F621BA9E-024D-DE4D-A8C8-2AC39C7987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8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2">
                    <a:lumMod val="1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/>
          <a:lstStyle/>
          <a:p>
            <a:r>
              <a:rPr lang="en-US" dirty="0"/>
              <a:t>Status of </a:t>
            </a:r>
            <a:r>
              <a:rPr lang="en-US" dirty="0" smtClean="0"/>
              <a:t>MPI-3 Implementations (*)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750628"/>
              </p:ext>
            </p:extLst>
          </p:nvPr>
        </p:nvGraphicFramePr>
        <p:xfrm>
          <a:off x="76201" y="762000"/>
          <a:ext cx="8991598" cy="4465297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1142999"/>
                <a:gridCol w="609600"/>
                <a:gridCol w="838200"/>
                <a:gridCol w="533400"/>
                <a:gridCol w="609600"/>
                <a:gridCol w="609600"/>
                <a:gridCol w="609600"/>
                <a:gridCol w="838200"/>
                <a:gridCol w="762000"/>
                <a:gridCol w="762000"/>
                <a:gridCol w="609600"/>
                <a:gridCol w="609600"/>
                <a:gridCol w="457199"/>
              </a:tblGrid>
              <a:tr h="228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BG/Q MPI </a:t>
                      </a:r>
                      <a:r>
                        <a:rPr kumimoji="0" lang="en-US" sz="1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IBM PE MPICH </a:t>
                      </a:r>
                      <a:r>
                        <a:rPr kumimoji="0" lang="en-US" sz="12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Platform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Neighborhood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smtClean="0">
                          <a:solidFill>
                            <a:srgbClr val="151515"/>
                          </a:solidFill>
                          <a:latin typeface="+mn-lt"/>
                          <a:ea typeface="+mn-ea"/>
                          <a:cs typeface="+mn-cs"/>
                        </a:rPr>
                        <a:t>Q2</a:t>
                      </a: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 ‘15</a:t>
                      </a:r>
                      <a:endParaRPr lang="en-US" sz="1200" b="1" dirty="0">
                        <a:solidFill>
                          <a:srgbClr val="151515"/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Shared memory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Tools Interface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 </a:t>
                      </a:r>
                      <a:r>
                        <a:rPr lang="en-US" sz="1600" b="1" baseline="30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3</a:t>
                      </a:r>
                      <a:endParaRPr lang="en-US" sz="1600" b="1" baseline="30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Non-collective comm. create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2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rgbClr val="151515"/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Datatypes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Matched Probe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" y="5867400"/>
            <a:ext cx="899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240"/>
              </a:spcBef>
            </a:pPr>
            <a:r>
              <a:rPr lang="en-US" sz="1200" b="1" baseline="30000" dirty="0" smtClean="0">
                <a:solidFill>
                  <a:srgbClr val="FF0000"/>
                </a:solidFill>
                <a:latin typeface="+mn-lt"/>
              </a:rPr>
              <a:t>1 </a:t>
            </a:r>
            <a:r>
              <a:rPr lang="en-US" sz="1200" b="1" dirty="0" smtClean="0">
                <a:solidFill>
                  <a:srgbClr val="FF0000"/>
                </a:solidFill>
                <a:latin typeface="+mn-lt"/>
              </a:rPr>
              <a:t>Open source, but unsupported	</a:t>
            </a:r>
            <a:r>
              <a:rPr lang="en-US" sz="1200" b="1" baseline="30000" dirty="0" smtClean="0">
                <a:solidFill>
                  <a:srgbClr val="FF0000"/>
                </a:solidFill>
                <a:latin typeface="+mn-lt"/>
              </a:rPr>
              <a:t>2 </a:t>
            </a:r>
            <a:r>
              <a:rPr lang="en-US" sz="1200" b="1" dirty="0" smtClean="0">
                <a:solidFill>
                  <a:srgbClr val="FF0000"/>
                </a:solidFill>
                <a:latin typeface="+mn-lt"/>
              </a:rPr>
              <a:t>Beta release		</a:t>
            </a:r>
            <a:r>
              <a:rPr lang="en-US" sz="1200" b="1" baseline="30000" dirty="0" smtClean="0">
                <a:solidFill>
                  <a:srgbClr val="FF0000"/>
                </a:solidFill>
                <a:latin typeface="+mn-lt"/>
              </a:rPr>
              <a:t>3</a:t>
            </a:r>
            <a:r>
              <a:rPr lang="en-US" sz="1200" b="1" dirty="0" smtClean="0">
                <a:solidFill>
                  <a:srgbClr val="FF0000"/>
                </a:solidFill>
                <a:latin typeface="+mn-lt"/>
              </a:rPr>
              <a:t> No MPI_T variables exposed	* Under development</a:t>
            </a:r>
            <a:endParaRPr lang="en-US" sz="1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5334000"/>
            <a:ext cx="64770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Release dates are estimates and are subject to change at any time.</a:t>
            </a:r>
          </a:p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Empty cells indicate no </a:t>
            </a:r>
            <a:r>
              <a:rPr lang="en-US" b="1" i="1" dirty="0" smtClean="0">
                <a:solidFill>
                  <a:srgbClr val="660066"/>
                </a:solidFill>
                <a:latin typeface="+mn-lt"/>
              </a:rPr>
              <a:t>publicly announced</a:t>
            </a:r>
            <a:r>
              <a:rPr lang="en-US" b="1" dirty="0" smtClean="0">
                <a:solidFill>
                  <a:srgbClr val="660066"/>
                </a:solidFill>
                <a:latin typeface="+mn-lt"/>
              </a:rPr>
              <a:t> plan to implement/support that feature.</a:t>
            </a:r>
            <a:endParaRPr lang="en-US" b="1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4600" y="6248400"/>
            <a:ext cx="434340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240"/>
              </a:spcBef>
            </a:pPr>
            <a:r>
              <a:rPr lang="en-US" sz="1100" b="1" dirty="0" smtClean="0">
                <a:solidFill>
                  <a:srgbClr val="800000"/>
                </a:solidFill>
                <a:latin typeface="+mn-lt"/>
              </a:rPr>
              <a:t>(*) Platform-specific restrictions might apply for all supported features</a:t>
            </a:r>
            <a:endParaRPr lang="en-US" sz="1100" b="1" dirty="0">
              <a:solidFill>
                <a:srgbClr val="8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1575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2013-sc-mpi-hybrid</Template>
  <TotalTime>54942</TotalTime>
  <Words>280</Words>
  <Application>Microsoft Macintosh PowerPoint</Application>
  <PresentationFormat>On-screen Show (4:3)</PresentationFormat>
  <Paragraphs>142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argonne.updates</vt:lpstr>
      <vt:lpstr>Status of MPI-3 Implementations (*)</vt:lpstr>
    </vt:vector>
  </TitlesOfParts>
  <Company>Steve Louis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Pavan Balaji</cp:lastModifiedBy>
  <cp:revision>944</cp:revision>
  <cp:lastPrinted>2013-06-19T19:47:29Z</cp:lastPrinted>
  <dcterms:created xsi:type="dcterms:W3CDTF">2011-04-27T19:57:20Z</dcterms:created>
  <dcterms:modified xsi:type="dcterms:W3CDTF">2014-11-16T03:15:04Z</dcterms:modified>
</cp:coreProperties>
</file>