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3"/>
  </p:notesMasterIdLst>
  <p:handoutMasterIdLst>
    <p:handoutMasterId r:id="rId4"/>
  </p:handoutMasterIdLst>
  <p:sldIdLst>
    <p:sldId id="57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4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/>
    <p:restoredTop sz="96454" autoAdjust="0"/>
  </p:normalViewPr>
  <p:slideViewPr>
    <p:cSldViewPr>
      <p:cViewPr varScale="1">
        <p:scale>
          <a:sx n="141" d="100"/>
          <a:sy n="141" d="100"/>
        </p:scale>
        <p:origin x="1608" y="176"/>
      </p:cViewPr>
      <p:guideLst>
        <p:guide orient="horz" pos="364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8" d="100"/>
        <a:sy n="158" d="100"/>
      </p:scale>
      <p:origin x="0" y="34000"/>
    </p:cViewPr>
  </p:sorterViewPr>
  <p:notesViewPr>
    <p:cSldViewPr>
      <p:cViewPr varScale="1">
        <p:scale>
          <a:sx n="88" d="100"/>
          <a:sy n="88" d="100"/>
        </p:scale>
        <p:origin x="-3648" y="-11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8B0C5C-528F-9041-BF7E-8E99BBB2247B}" type="datetimeFigureOut">
              <a:rPr lang="en-US" smtClean="0"/>
              <a:t>11/14/15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0CBE11-C356-8A42-A960-1852E18EA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98389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6D4844-81F1-446A-97B8-54AB0D050AA8}" type="datetimeFigureOut">
              <a:rPr lang="en-US" smtClean="0"/>
              <a:pPr/>
              <a:t>11/14/15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2F541E-15DA-4669-9121-E1091DE0D7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22367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2F541E-15DA-4669-9121-E1091DE0D74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734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FA3CC-7E40-0549-8F27-0934D39797A2}" type="datetime1">
              <a:rPr lang="en-US" smtClean="0"/>
              <a:t>11/14/15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MPI, Argonne (06/05/2015)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B632D-016A-194E-A292-512A5BEC0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859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37977-6ACA-6641-9539-7ABAF0E79413}" type="datetime1">
              <a:rPr lang="en-US" smtClean="0"/>
              <a:t>11/14/15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MPI, Argonne (06/05/2015)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616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4C229-2E03-404A-9B6A-1AF6BE4A68E8}" type="datetime1">
              <a:rPr lang="en-US" smtClean="0"/>
              <a:t>11/14/15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MPI, Argonne (06/05/2015)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3803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78771-2A93-AE45-AA70-8D22DBCD34DC}" type="datetime1">
              <a:rPr lang="en-US" smtClean="0"/>
              <a:t>11/14/15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MPI, Argonne (06/05/2015)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412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35D1D-4A61-E247-9EFC-8A362C2E53DD}" type="datetime1">
              <a:rPr lang="en-US" smtClean="0"/>
              <a:t>11/14/15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MPI, Argonne (06/05/2015)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2895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66FC0-1361-634D-9645-5FFFCBE8B38E}" type="datetime1">
              <a:rPr lang="en-US" smtClean="0"/>
              <a:t>11/14/15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MPI, Argonne (06/05/2015)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686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4C35-132F-C543-B9B1-60DDFC58622B}" type="datetime1">
              <a:rPr lang="en-US" smtClean="0"/>
              <a:t>11/14/15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MPI, Argonne (06/05/2015)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82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1F838-C320-F848-B96D-E9580D2B3F54}" type="datetime1">
              <a:rPr lang="en-US" smtClean="0"/>
              <a:t>11/14/15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MPI, Argonne (06/05/2015)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311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515BF-FE40-E249-BB10-EFA6F1A8D667}" type="datetime1">
              <a:rPr lang="en-US" smtClean="0"/>
              <a:t>11/14/15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MPI, Argonne (06/05/2015)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709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4A7F-D049-AF4A-9E62-EE99FBB3E599}" type="datetime1">
              <a:rPr lang="en-US" smtClean="0"/>
              <a:t>11/14/15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MPI, Argonne (06/05/2015)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690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2746-4124-C640-8A7A-C2C55F598F4C}" type="datetime1">
              <a:rPr lang="en-US" smtClean="0"/>
              <a:t>11/14/15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MPI, Argonne (06/05/2015)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008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A1A005-B5BC-AE4B-A4F9-45622DC751E1}" type="datetime1">
              <a:rPr lang="en-US" smtClean="0"/>
              <a:t>11/14/15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Introduction to MPI, Argonne (06/05/2015)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0" y="6324600"/>
            <a:ext cx="9144000" cy="530225"/>
            <a:chOff x="0" y="6324600"/>
            <a:chExt cx="9144000" cy="530225"/>
          </a:xfrm>
        </p:grpSpPr>
        <p:pic>
          <p:nvPicPr>
            <p:cNvPr id="8" name="Picture 5" descr="slide footer_blue_646.jpg"/>
            <p:cNvPicPr>
              <a:picLocks noChangeAspect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0" y="6324600"/>
              <a:ext cx="9144000" cy="530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Isosceles Triangle 8"/>
            <p:cNvSpPr/>
            <p:nvPr userDrawn="1"/>
          </p:nvSpPr>
          <p:spPr bwMode="auto">
            <a:xfrm>
              <a:off x="152400" y="6477000"/>
              <a:ext cx="304800" cy="304800"/>
            </a:xfrm>
            <a:prstGeom prst="triangle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1185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229600" cy="563562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smtClean="0"/>
              <a:t>Status of MPI-3.1 Implementations</a:t>
            </a:r>
            <a:endParaRPr lang="en-US" sz="2800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4157524"/>
              </p:ext>
            </p:extLst>
          </p:nvPr>
        </p:nvGraphicFramePr>
        <p:xfrm>
          <a:off x="76201" y="838200"/>
          <a:ext cx="8991597" cy="4552824"/>
        </p:xfrm>
        <a:graphic>
          <a:graphicData uri="http://schemas.openxmlformats.org/drawingml/2006/table">
            <a:tbl>
              <a:tblPr firstRow="1" firstCol="1">
                <a:tableStyleId>{21E4AEA4-8DFA-4A89-87EB-49C32662AFE0}</a:tableStyleId>
              </a:tblPr>
              <a:tblGrid>
                <a:gridCol w="94266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8133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334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4572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83820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685800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609600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609600">
                  <a:extLst>
                    <a:ext uri="{9D8B030D-6E8A-4147-A177-3AD203B41FA5}">
                      <a16:colId xmlns="" xmlns:a16="http://schemas.microsoft.com/office/drawing/2014/main" val="20011"/>
                    </a:ext>
                  </a:extLst>
                </a:gridCol>
                <a:gridCol w="457200">
                  <a:extLst>
                    <a:ext uri="{9D8B030D-6E8A-4147-A177-3AD203B41FA5}">
                      <a16:colId xmlns="" xmlns:a16="http://schemas.microsoft.com/office/drawing/2014/main" val="20012"/>
                    </a:ext>
                  </a:extLst>
                </a:gridCol>
                <a:gridCol w="533398"/>
              </a:tblGrid>
              <a:tr h="2285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MPICH</a:t>
                      </a:r>
                      <a:endParaRPr lang="en-US" sz="11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MVAPICH</a:t>
                      </a:r>
                      <a:endParaRPr lang="en-US" sz="11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Open</a:t>
                      </a:r>
                      <a:r>
                        <a:rPr lang="en-US" sz="11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 MPI</a:t>
                      </a:r>
                      <a:endParaRPr lang="en-US" sz="11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Cray MPI</a:t>
                      </a: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Tianhe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 MPI</a:t>
                      </a: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Intel MPI</a:t>
                      </a: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IBM BG/Q MPI</a:t>
                      </a:r>
                      <a:r>
                        <a:rPr kumimoji="0" lang="en-US" sz="11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1</a:t>
                      </a: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IBM PE MPICH</a:t>
                      </a:r>
                      <a:r>
                        <a:rPr kumimoji="0" lang="en-US" sz="110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2</a:t>
                      </a: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IBM Platform</a:t>
                      </a: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SGI MPI</a:t>
                      </a: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Fujitsu MPI</a:t>
                      </a: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MS MPI</a:t>
                      </a: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MPC</a:t>
                      </a: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81003">
                <a:tc>
                  <a:txBody>
                    <a:bodyPr/>
                    <a:lstStyle/>
                    <a:p>
                      <a:pPr marL="0" marR="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NBC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1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D2D2D2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D2D2D2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(*)</a:t>
                      </a:r>
                      <a:endParaRPr lang="en-US" sz="1100" b="1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>
                          <a:latin typeface="+mn-lt"/>
                        </a:rPr>
                        <a:t>Q4’15</a:t>
                      </a:r>
                      <a:endParaRPr lang="en-US" sz="1100" b="1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Nbrhood</a:t>
                      </a:r>
                      <a:r>
                        <a:rPr kumimoji="0" lang="en-US" sz="11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 collectives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1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D2D2D2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D2D2D2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>
                          <a:latin typeface="+mn-lt"/>
                        </a:rPr>
                        <a:t>Q4’15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5240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RMA</a:t>
                      </a: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1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D2D2D2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D2D2D2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+mn-lt"/>
                        </a:rPr>
                        <a:t>*</a:t>
                      </a:r>
                      <a:endParaRPr lang="en-US" sz="11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74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Shared memory</a:t>
                      </a: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1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D2D2D2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D2D2D2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*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438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Tools Interface</a:t>
                      </a:r>
                      <a:endParaRPr kumimoji="0" 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1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1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 ✔</a:t>
                      </a:r>
                      <a:endParaRPr lang="en-US" sz="1100" b="1" baseline="300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D2D2D2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D2D2D2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*</a:t>
                      </a:r>
                      <a:endParaRPr lang="en-US" sz="11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>
                          <a:latin typeface="+mn-lt"/>
                        </a:rPr>
                        <a:t>Q4’16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1336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Comm-creat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group</a:t>
                      </a:r>
                      <a:endParaRPr kumimoji="0" 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1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D2D2D2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D2D2D2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+mn-lt"/>
                        </a:rPr>
                        <a:t>*</a:t>
                      </a:r>
                      <a:endParaRPr lang="en-US" sz="11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1337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F08 Bindings</a:t>
                      </a:r>
                      <a:endParaRPr kumimoji="0" lang="en-US" sz="110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D2D2D2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D2D2D2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b="1" dirty="0">
                        <a:solidFill>
                          <a:srgbClr val="151515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D2D2D2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>
                          <a:latin typeface="+mn-lt"/>
                        </a:rPr>
                        <a:t>Q2’16</a:t>
                      </a:r>
                      <a:endParaRPr lang="en-US" sz="1100" b="1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371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New </a:t>
                      </a:r>
                      <a:r>
                        <a:rPr kumimoji="0" lang="en-US" sz="11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Datatypes</a:t>
                      </a:r>
                      <a:endParaRPr kumimoji="0" 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1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D2D2D2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D2D2D2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>
                          <a:latin typeface="+mn-lt"/>
                        </a:rPr>
                        <a:t>Q4’15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Large Counts</a:t>
                      </a:r>
                      <a:endParaRPr kumimoji="0" 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1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D2D2D2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D2D2D2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Q2’16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770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Matched Probe</a:t>
                      </a:r>
                      <a:endParaRPr kumimoji="0" 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1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D2D2D2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D2D2D2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Q2’16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770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NBC I/O</a:t>
                      </a: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Q1‘16</a:t>
                      </a:r>
                      <a:endParaRPr lang="en-US" sz="1100" b="1" kern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Q4‘15</a:t>
                      </a:r>
                      <a:endParaRPr lang="en-US" sz="1100" b="1" kern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D2D2D2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Q2‘16</a:t>
                      </a:r>
                      <a:endParaRPr lang="en-US" sz="1100" b="1" kern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0" y="6276201"/>
            <a:ext cx="89916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 fontAlgn="auto">
              <a:spcBef>
                <a:spcPts val="240"/>
              </a:spcBef>
              <a:spcAft>
                <a:spcPts val="0"/>
              </a:spcAft>
            </a:pPr>
            <a:r>
              <a:rPr lang="en-US" sz="1200" b="1" baseline="30000" smtClean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1</a:t>
            </a:r>
            <a:r>
              <a:rPr lang="en-US" sz="1200" b="1" smtClean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1" dirty="0" smtClean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Open Source but unsupported	</a:t>
            </a:r>
            <a:r>
              <a:rPr lang="en-US" sz="1200" b="1" baseline="30000" dirty="0">
                <a:solidFill>
                  <a:srgbClr val="FF0000"/>
                </a:solidFill>
              </a:rPr>
              <a:t> </a:t>
            </a:r>
            <a:r>
              <a:rPr lang="en-US" sz="1200" b="1" baseline="30000" dirty="0" smtClean="0">
                <a:solidFill>
                  <a:srgbClr val="FF0000"/>
                </a:solidFill>
              </a:rPr>
              <a:t>2</a:t>
            </a:r>
            <a:r>
              <a:rPr lang="en-US" sz="1200" b="1" dirty="0" smtClean="0">
                <a:solidFill>
                  <a:srgbClr val="FF0000"/>
                </a:solidFill>
              </a:rPr>
              <a:t> </a:t>
            </a:r>
            <a:r>
              <a:rPr lang="en-US" sz="1200" b="1" dirty="0">
                <a:solidFill>
                  <a:srgbClr val="FF0000"/>
                </a:solidFill>
              </a:rPr>
              <a:t>No </a:t>
            </a:r>
            <a:r>
              <a:rPr lang="en-US" sz="1200" b="1" dirty="0" smtClean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MPI_T variables exposed	* </a:t>
            </a:r>
            <a:r>
              <a:rPr lang="en-US" sz="1200" b="1" smtClean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Under development	(*) Partly done</a:t>
            </a:r>
            <a:endParaRPr lang="en-US" sz="1200" b="1" dirty="0">
              <a:solidFill>
                <a:srgbClr val="FF0000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71600" y="5534640"/>
            <a:ext cx="6477000" cy="7899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 fontAlgn="auto">
              <a:spcBef>
                <a:spcPts val="240"/>
              </a:spcBef>
              <a:spcAft>
                <a:spcPts val="0"/>
              </a:spcAft>
            </a:pPr>
            <a:r>
              <a:rPr lang="en-US" sz="1400" b="1" dirty="0" smtClean="0">
                <a:solidFill>
                  <a:srgbClr val="660066"/>
                </a:solidFill>
                <a:latin typeface="Calibri"/>
                <a:ea typeface="+mn-ea"/>
                <a:cs typeface="+mn-cs"/>
              </a:rPr>
              <a:t>Release dates are estimates and are subject to change at any time.</a:t>
            </a:r>
          </a:p>
          <a:p>
            <a:pPr algn="ctr" fontAlgn="auto">
              <a:spcBef>
                <a:spcPts val="240"/>
              </a:spcBef>
              <a:spcAft>
                <a:spcPts val="0"/>
              </a:spcAft>
            </a:pPr>
            <a:r>
              <a:rPr lang="en-US" sz="1400" b="1" dirty="0" smtClean="0">
                <a:solidFill>
                  <a:srgbClr val="660066"/>
                </a:solidFill>
                <a:latin typeface="Calibri"/>
                <a:ea typeface="+mn-ea"/>
                <a:cs typeface="+mn-cs"/>
              </a:rPr>
              <a:t>Empty cells indicate no </a:t>
            </a:r>
            <a:r>
              <a:rPr lang="en-US" sz="1400" b="1" i="1" dirty="0" smtClean="0">
                <a:solidFill>
                  <a:srgbClr val="660066"/>
                </a:solidFill>
                <a:latin typeface="Calibri"/>
                <a:ea typeface="+mn-ea"/>
                <a:cs typeface="+mn-cs"/>
              </a:rPr>
              <a:t>publicly announced</a:t>
            </a:r>
            <a:r>
              <a:rPr lang="en-US" sz="1400" b="1" dirty="0" smtClean="0">
                <a:solidFill>
                  <a:srgbClr val="660066"/>
                </a:solidFill>
                <a:latin typeface="Calibri"/>
                <a:ea typeface="+mn-ea"/>
                <a:cs typeface="+mn-cs"/>
              </a:rPr>
              <a:t> plan to implement/support that feature.</a:t>
            </a:r>
          </a:p>
          <a:p>
            <a:pPr algn="ctr" fontAlgn="auto">
              <a:spcBef>
                <a:spcPts val="240"/>
              </a:spcBef>
              <a:spcAft>
                <a:spcPts val="0"/>
              </a:spcAft>
            </a:pPr>
            <a:r>
              <a:rPr lang="en-US" sz="1400" b="1" dirty="0" smtClean="0">
                <a:solidFill>
                  <a:srgbClr val="660066"/>
                </a:solidFill>
                <a:latin typeface="Calibri"/>
              </a:rPr>
              <a:t>Platform-specific restrictions might apply for all supported features</a:t>
            </a:r>
            <a:endParaRPr lang="en-US" sz="1400" b="1" dirty="0">
              <a:solidFill>
                <a:srgbClr val="660066"/>
              </a:solidFill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9361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6845</TotalTime>
  <Words>201</Words>
  <Application>Microsoft Macintosh PowerPoint</Application>
  <PresentationFormat>On-screen Show (4:3)</PresentationFormat>
  <Paragraphs>142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Calibri</vt:lpstr>
      <vt:lpstr>Calibri Light</vt:lpstr>
      <vt:lpstr>ＭＳ Ｐゴシック</vt:lpstr>
      <vt:lpstr>Zapf Dingbats</vt:lpstr>
      <vt:lpstr>Arial</vt:lpstr>
      <vt:lpstr>Office Theme</vt:lpstr>
      <vt:lpstr>Status of MPI-3.1 Implementations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Pavan Balaji</dc:creator>
  <cp:lastModifiedBy>Pavan Balaji</cp:lastModifiedBy>
  <cp:revision>1575</cp:revision>
  <dcterms:created xsi:type="dcterms:W3CDTF">2006-08-16T00:00:00Z</dcterms:created>
  <dcterms:modified xsi:type="dcterms:W3CDTF">2015-11-14T18:22:18Z</dcterms:modified>
</cp:coreProperties>
</file>