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3" r:id="rId1"/>
  </p:sldMasterIdLst>
  <p:notesMasterIdLst>
    <p:notesMasterId r:id="rId3"/>
  </p:notesMasterIdLst>
  <p:handoutMasterIdLst>
    <p:handoutMasterId r:id="rId4"/>
  </p:handoutMasterIdLst>
  <p:sldIdLst>
    <p:sldId id="290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5pPr>
    <a:lvl6pPr marL="22860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6pPr>
    <a:lvl7pPr marL="27432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7pPr>
    <a:lvl8pPr marL="32004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8pPr>
    <a:lvl9pPr marL="3657600" algn="l" defTabSz="457200" rtl="0" eaLnBrk="1" latinLnBrk="0" hangingPunct="1">
      <a:defRPr sz="1400" kern="1200">
        <a:solidFill>
          <a:srgbClr val="0039A6"/>
        </a:solidFill>
        <a:latin typeface="Impact" pitchFamily="42" charset="0"/>
        <a:ea typeface="ＭＳ Ｐゴシック" pitchFamily="42" charset="-128"/>
        <a:cs typeface="ＭＳ Ｐゴシック" pitchFamily="4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A4343"/>
    <a:srgbClr val="C44E00"/>
    <a:srgbClr val="50CB27"/>
    <a:srgbClr val="B185DD"/>
    <a:srgbClr val="9C75C3"/>
    <a:srgbClr val="F3F3F3"/>
    <a:srgbClr val="D7DDE9"/>
    <a:srgbClr val="124A91"/>
    <a:srgbClr val="005DAA"/>
    <a:srgbClr val="89C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0" autoAdjust="0"/>
    <p:restoredTop sz="88644" autoAdjust="0"/>
  </p:normalViewPr>
  <p:slideViewPr>
    <p:cSldViewPr>
      <p:cViewPr varScale="1">
        <p:scale>
          <a:sx n="146" d="100"/>
          <a:sy n="146" d="100"/>
        </p:scale>
        <p:origin x="-1656" y="-96"/>
      </p:cViewPr>
      <p:guideLst>
        <p:guide orient="horz" pos="3350"/>
        <p:guide pos="51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-114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fld id="{71322C4D-C792-2448-B556-49BE525416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577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pitchFamily="42" charset="0"/>
              </a:defRPr>
            </a:lvl1pPr>
          </a:lstStyle>
          <a:p>
            <a:fld id="{DDAB95EF-9F6D-6847-800A-ADA206E40F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760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42" charset="0"/>
        <a:ea typeface="ＭＳ Ｐゴシック" pitchFamily="4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1671638"/>
            <a:ext cx="7696200" cy="1069975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85838" y="3505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3079" name="Picture 7" descr="title header_Blue_64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7" descr="doe_blac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4963" y="6456363"/>
            <a:ext cx="9604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8" descr="title footer_Blue_646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94500"/>
            <a:ext cx="91440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5999370"/>
            <a:ext cx="1981200" cy="795130"/>
          </a:xfrm>
          <a:prstGeom prst="rect">
            <a:avLst/>
          </a:prstGeom>
        </p:spPr>
      </p:pic>
      <p:pic>
        <p:nvPicPr>
          <p:cNvPr id="8" name="Picture 7" descr="intel-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400" y="6051390"/>
            <a:ext cx="990600" cy="654209"/>
          </a:xfrm>
          <a:prstGeom prst="rect">
            <a:avLst/>
          </a:prstGeom>
        </p:spPr>
      </p:pic>
      <p:grpSp>
        <p:nvGrpSpPr>
          <p:cNvPr id="9" name="Group 28"/>
          <p:cNvGrpSpPr>
            <a:grpSpLocks/>
          </p:cNvGrpSpPr>
          <p:nvPr userDrawn="1"/>
        </p:nvGrpSpPr>
        <p:grpSpPr bwMode="auto">
          <a:xfrm>
            <a:off x="0" y="3886200"/>
            <a:ext cx="9144000" cy="76200"/>
            <a:chOff x="0" y="0"/>
            <a:chExt cx="5760" cy="708"/>
          </a:xfrm>
        </p:grpSpPr>
        <p:sp>
          <p:nvSpPr>
            <p:cNvPr id="10" name="Rectangle 29"/>
            <p:cNvSpPr>
              <a:spLocks noChangeArrowheads="1"/>
            </p:cNvSpPr>
            <p:nvPr userDrawn="1"/>
          </p:nvSpPr>
          <p:spPr bwMode="auto">
            <a:xfrm flipV="1">
              <a:off x="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30"/>
            <p:cNvSpPr>
              <a:spLocks noChangeArrowheads="1"/>
            </p:cNvSpPr>
            <p:nvPr userDrawn="1"/>
          </p:nvSpPr>
          <p:spPr bwMode="auto">
            <a:xfrm flipV="1">
              <a:off x="288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31"/>
          <p:cNvGrpSpPr>
            <a:grpSpLocks/>
          </p:cNvGrpSpPr>
          <p:nvPr userDrawn="1"/>
        </p:nvGrpSpPr>
        <p:grpSpPr bwMode="auto">
          <a:xfrm>
            <a:off x="0" y="1676400"/>
            <a:ext cx="9144000" cy="76200"/>
            <a:chOff x="0" y="0"/>
            <a:chExt cx="5760" cy="708"/>
          </a:xfrm>
        </p:grpSpPr>
        <p:sp>
          <p:nvSpPr>
            <p:cNvPr id="13" name="Rectangle 32"/>
            <p:cNvSpPr>
              <a:spLocks noChangeArrowheads="1"/>
            </p:cNvSpPr>
            <p:nvPr userDrawn="1"/>
          </p:nvSpPr>
          <p:spPr bwMode="auto">
            <a:xfrm flipV="1">
              <a:off x="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33"/>
            <p:cNvSpPr>
              <a:spLocks noChangeArrowheads="1"/>
            </p:cNvSpPr>
            <p:nvPr userDrawn="1"/>
          </p:nvSpPr>
          <p:spPr bwMode="auto">
            <a:xfrm flipV="1">
              <a:off x="2880" y="0"/>
              <a:ext cx="2880" cy="708"/>
            </a:xfrm>
            <a:prstGeom prst="rect">
              <a:avLst/>
            </a:prstGeom>
            <a:solidFill>
              <a:srgbClr val="124A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F621BA9E-024D-DE4D-A8C8-2AC39C7987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 u="none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eg"/><Relationship Id="rId8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031" name="Picture 7" descr="slide header_646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1032" name="Picture 5" descr="slide footer_blue_646.jpg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bg2">
                    <a:lumMod val="1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Wingdings" pitchFamily="2" charset="2"/>
        <a:buChar char="§"/>
        <a:defRPr sz="24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2000">
          <a:solidFill>
            <a:schemeClr val="bg2">
              <a:lumMod val="10000"/>
            </a:schemeClr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•"/>
        <a:defRPr sz="1800">
          <a:solidFill>
            <a:schemeClr val="bg2">
              <a:lumMod val="10000"/>
            </a:schemeClr>
          </a:solidFill>
          <a:latin typeface="+mn-lt"/>
        </a:defRPr>
      </a:lvl3pPr>
      <a:lvl4pPr marL="1600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1800">
          <a:solidFill>
            <a:schemeClr val="bg2">
              <a:lumMod val="10000"/>
            </a:schemeClr>
          </a:solidFill>
          <a:latin typeface="+mn-lt"/>
        </a:defRPr>
      </a:lvl4pPr>
      <a:lvl5pPr marL="20574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800">
          <a:solidFill>
            <a:schemeClr val="bg2">
              <a:lumMod val="1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/>
          <a:lstStyle/>
          <a:p>
            <a:r>
              <a:rPr lang="en-US" dirty="0"/>
              <a:t>Status of </a:t>
            </a:r>
            <a:r>
              <a:rPr lang="en-US" dirty="0" smtClean="0"/>
              <a:t>MPI-3 </a:t>
            </a:r>
            <a:r>
              <a:rPr lang="en-US" dirty="0"/>
              <a:t>Implementations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337934"/>
              </p:ext>
            </p:extLst>
          </p:nvPr>
        </p:nvGraphicFramePr>
        <p:xfrm>
          <a:off x="76201" y="838200"/>
          <a:ext cx="8991598" cy="4526257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1142999"/>
                <a:gridCol w="609600"/>
                <a:gridCol w="838200"/>
                <a:gridCol w="533400"/>
                <a:gridCol w="609600"/>
                <a:gridCol w="609600"/>
                <a:gridCol w="609600"/>
                <a:gridCol w="838200"/>
                <a:gridCol w="762000"/>
                <a:gridCol w="762000"/>
                <a:gridCol w="609600"/>
                <a:gridCol w="609600"/>
                <a:gridCol w="457199"/>
              </a:tblGrid>
              <a:tr h="228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Tianhe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 BG/Q MPI </a:t>
                      </a:r>
                      <a:r>
                        <a:rPr kumimoji="0" lang="en-US" sz="1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IBM PE MPICH </a:t>
                      </a:r>
                      <a:r>
                        <a:rPr kumimoji="0" lang="en-US" sz="120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 Platform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SGI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MS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 collectives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smtClean="0">
                          <a:solidFill>
                            <a:srgbClr val="151515"/>
                          </a:solidFill>
                          <a:latin typeface="+mn-lt"/>
                          <a:ea typeface="+mn-ea"/>
                          <a:cs typeface="+mn-cs"/>
                        </a:rPr>
                        <a:t>Q3</a:t>
                      </a: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 ‘14</a:t>
                      </a:r>
                      <a:endParaRPr lang="en-US" sz="1200" b="1" dirty="0">
                        <a:solidFill>
                          <a:srgbClr val="151515"/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Neighborhood collectives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smtClean="0">
                          <a:solidFill>
                            <a:srgbClr val="151515"/>
                          </a:solidFill>
                          <a:latin typeface="+mn-lt"/>
                          <a:ea typeface="+mn-ea"/>
                          <a:cs typeface="+mn-cs"/>
                        </a:rPr>
                        <a:t>Q2</a:t>
                      </a: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 ‘15</a:t>
                      </a:r>
                      <a:endParaRPr lang="en-US" sz="1200" b="1" dirty="0">
                        <a:solidFill>
                          <a:srgbClr val="151515"/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Shared memory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Tools Interface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151515"/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 </a:t>
                      </a:r>
                      <a:r>
                        <a:rPr lang="en-US" sz="1600" b="1" baseline="30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3</a:t>
                      </a:r>
                      <a:endParaRPr lang="en-US" sz="1600" b="1" baseline="30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Non-collective comm. create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Bindings</a:t>
                      </a:r>
                      <a:endParaRPr kumimoji="0" lang="en-US" sz="120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151515"/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rgbClr val="151515"/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Q3 ‘14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Datatypes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0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Matched Probe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Q4 ‘14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Q3 ‘14</a:t>
                      </a:r>
                      <a:endParaRPr lang="en-US" sz="1200" b="1" dirty="0">
                        <a:solidFill>
                          <a:srgbClr val="151515"/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200" y="6169223"/>
            <a:ext cx="7620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240"/>
              </a:spcBef>
            </a:pPr>
            <a:r>
              <a:rPr lang="en-US" b="1" baseline="30000" dirty="0" smtClean="0">
                <a:solidFill>
                  <a:srgbClr val="FF0000"/>
                </a:solidFill>
                <a:latin typeface="+mn-lt"/>
              </a:rPr>
              <a:t>1 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Open source, but unsupported	</a:t>
            </a:r>
            <a:r>
              <a:rPr lang="en-US" b="1" baseline="30000" dirty="0" smtClean="0">
                <a:solidFill>
                  <a:srgbClr val="FF0000"/>
                </a:solidFill>
                <a:latin typeface="+mn-lt"/>
              </a:rPr>
              <a:t>2 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Beta release	</a:t>
            </a:r>
            <a:r>
              <a:rPr lang="en-US" b="1" baseline="30000" dirty="0" smtClean="0">
                <a:solidFill>
                  <a:srgbClr val="FF0000"/>
                </a:solidFill>
                <a:latin typeface="+mn-lt"/>
              </a:rPr>
              <a:t>3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 No MPI_T variables exposed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5559623"/>
            <a:ext cx="6477000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240"/>
              </a:spcBef>
            </a:pPr>
            <a:r>
              <a:rPr lang="en-US" b="1" dirty="0" smtClean="0">
                <a:solidFill>
                  <a:srgbClr val="660066"/>
                </a:solidFill>
                <a:latin typeface="+mn-lt"/>
              </a:rPr>
              <a:t>Release dates are estimates and are subject to change at any time.</a:t>
            </a:r>
          </a:p>
          <a:p>
            <a:pPr algn="ctr">
              <a:spcBef>
                <a:spcPts val="240"/>
              </a:spcBef>
            </a:pPr>
            <a:r>
              <a:rPr lang="en-US" b="1" dirty="0" smtClean="0">
                <a:solidFill>
                  <a:srgbClr val="660066"/>
                </a:solidFill>
                <a:latin typeface="+mn-lt"/>
              </a:rPr>
              <a:t>Empty cells indicate no </a:t>
            </a:r>
            <a:r>
              <a:rPr lang="en-US" b="1" i="1" dirty="0" smtClean="0">
                <a:solidFill>
                  <a:srgbClr val="660066"/>
                </a:solidFill>
                <a:latin typeface="+mn-lt"/>
              </a:rPr>
              <a:t>publicly announced</a:t>
            </a:r>
            <a:r>
              <a:rPr lang="en-US" b="1" dirty="0" smtClean="0">
                <a:solidFill>
                  <a:srgbClr val="660066"/>
                </a:solidFill>
                <a:latin typeface="+mn-lt"/>
              </a:rPr>
              <a:t> plan to implement/support that feature.</a:t>
            </a:r>
            <a:endParaRPr lang="en-US" b="1" dirty="0">
              <a:solidFill>
                <a:srgbClr val="66006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1575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rgonne.updates">
  <a:themeElements>
    <a:clrScheme name="Custom 7">
      <a:dk1>
        <a:srgbClr val="616161"/>
      </a:dk1>
      <a:lt1>
        <a:srgbClr val="FFFFFF"/>
      </a:lt1>
      <a:dk2>
        <a:srgbClr val="1F497D"/>
      </a:dk2>
      <a:lt2>
        <a:srgbClr val="D2D2D2"/>
      </a:lt2>
      <a:accent1>
        <a:srgbClr val="A6C4DE"/>
      </a:accent1>
      <a:accent2>
        <a:srgbClr val="D8AC28"/>
      </a:accent2>
      <a:accent3>
        <a:srgbClr val="A22B38"/>
      </a:accent3>
      <a:accent4>
        <a:srgbClr val="7AB800"/>
      </a:accent4>
      <a:accent5>
        <a:srgbClr val="9D7D9E"/>
      </a:accent5>
      <a:accent6>
        <a:srgbClr val="BF5C28"/>
      </a:accent6>
      <a:hlink>
        <a:srgbClr val="4D8ABE"/>
      </a:hlink>
      <a:folHlink>
        <a:srgbClr val="4D8ABE"/>
      </a:folHlink>
    </a:clrScheme>
    <a:fontScheme name="Blue design">
      <a:majorFont>
        <a:latin typeface="Trebuchet M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Blue design 1">
        <a:dk1>
          <a:srgbClr val="616161"/>
        </a:dk1>
        <a:lt1>
          <a:srgbClr val="FFFFFF"/>
        </a:lt1>
        <a:dk2>
          <a:srgbClr val="1F497D"/>
        </a:dk2>
        <a:lt2>
          <a:srgbClr val="D2D2D2"/>
        </a:lt2>
        <a:accent1>
          <a:srgbClr val="5C0426"/>
        </a:accent1>
        <a:accent2>
          <a:srgbClr val="9D7D9E"/>
        </a:accent2>
        <a:accent3>
          <a:srgbClr val="FFFFFF"/>
        </a:accent3>
        <a:accent4>
          <a:srgbClr val="525252"/>
        </a:accent4>
        <a:accent5>
          <a:srgbClr val="B5AAAC"/>
        </a:accent5>
        <a:accent6>
          <a:srgbClr val="8E718F"/>
        </a:accent6>
        <a:hlink>
          <a:srgbClr val="253D51"/>
        </a:hlink>
        <a:folHlink>
          <a:srgbClr val="0D20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2013-sc-mpi-hybrid</Template>
  <TotalTime>54909</TotalTime>
  <Words>262</Words>
  <Application>Microsoft Macintosh PowerPoint</Application>
  <PresentationFormat>On-screen Show (4:3)</PresentationFormat>
  <Paragraphs>133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argonne.updates</vt:lpstr>
      <vt:lpstr>Status of MPI-3 Implementations</vt:lpstr>
    </vt:vector>
  </TitlesOfParts>
  <Company>Steve Louis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Pavan Balaji</cp:lastModifiedBy>
  <cp:revision>929</cp:revision>
  <cp:lastPrinted>2013-06-19T19:47:29Z</cp:lastPrinted>
  <dcterms:created xsi:type="dcterms:W3CDTF">2011-04-27T19:57:20Z</dcterms:created>
  <dcterms:modified xsi:type="dcterms:W3CDTF">2014-08-19T09:17:53Z</dcterms:modified>
</cp:coreProperties>
</file>