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78" r:id="rId1"/>
  </p:sldMasterIdLst>
  <p:notesMasterIdLst>
    <p:notesMasterId r:id="rId3"/>
  </p:notesMasterIdLst>
  <p:handoutMasterIdLst>
    <p:handoutMasterId r:id="rId4"/>
  </p:handoutMasterIdLst>
  <p:sldIdLst>
    <p:sldId id="1462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Torsten Hoefler" initials="TH" lastIdx="1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FA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045"/>
    <p:restoredTop sz="92935" autoAdjust="0"/>
  </p:normalViewPr>
  <p:slideViewPr>
    <p:cSldViewPr>
      <p:cViewPr>
        <p:scale>
          <a:sx n="92" d="100"/>
          <a:sy n="92" d="100"/>
        </p:scale>
        <p:origin x="-1272" y="-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1856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5CF3293-CEF3-0E46-8C86-F91F653320F1}" type="datetimeFigureOut">
              <a:rPr lang="en-US" smtClean="0"/>
              <a:t>11/11/2016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66D44C0-C051-1044-A0AD-AEA4D055B8B9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629889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06D4844-81F1-446A-97B8-54AB0D050AA8}" type="datetimeFigureOut">
              <a:rPr lang="en-US" smtClean="0"/>
              <a:pPr/>
              <a:t>11/11/2016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C2F541E-15DA-4669-9121-E1091DE0D743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5223676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2F541E-15DA-4669-9121-E1091DE0D743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31292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jpe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85838" y="1671638"/>
            <a:ext cx="7696200" cy="1069975"/>
          </a:xfrm>
        </p:spPr>
        <p:txBody>
          <a:bodyPr/>
          <a:lstStyle>
            <a:lvl1pPr>
              <a:defRPr sz="3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985838" y="3505200"/>
            <a:ext cx="6400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1800"/>
            </a:lvl1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pic>
        <p:nvPicPr>
          <p:cNvPr id="3079" name="Picture 7" descr="title header_Blue_646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1106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80" name="Picture 7" descr="doe_black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954963" y="6456363"/>
            <a:ext cx="960437" cy="231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81" name="Picture 8" descr="title footer_Blue_646.jpg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6794500"/>
            <a:ext cx="9144000" cy="63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Footer Placeholder 1"/>
          <p:cNvSpPr>
            <a:spLocks noGrp="1"/>
          </p:cNvSpPr>
          <p:nvPr>
            <p:ph type="ftr" sz="quarter" idx="3"/>
          </p:nvPr>
        </p:nvSpPr>
        <p:spPr>
          <a:xfrm>
            <a:off x="1981200" y="6553200"/>
            <a:ext cx="5410200" cy="2444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 i="1">
                <a:solidFill>
                  <a:srgbClr val="151515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2"/>
          <p:cNvSpPr>
            <a:spLocks noGrp="1"/>
          </p:cNvSpPr>
          <p:nvPr>
            <p:ph type="sldNum" sz="quarter" idx="4"/>
          </p:nvPr>
        </p:nvSpPr>
        <p:spPr>
          <a:xfrm>
            <a:off x="7772400" y="6537325"/>
            <a:ext cx="990600" cy="2444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 i="1">
                <a:solidFill>
                  <a:srgbClr val="151515"/>
                </a:solidFill>
              </a:defRPr>
            </a:lvl1pPr>
          </a:lstStyle>
          <a:p>
            <a:fld id="{6B394888-48A7-42F6-AE45-2BD5FD40ED91}" type="slidenum">
              <a:rPr lang="en-US" smtClean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143000"/>
            <a:ext cx="4038600" cy="5105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143000"/>
            <a:ext cx="4038600" cy="5105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 u="none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" name="Footer Placeholder 1"/>
          <p:cNvSpPr>
            <a:spLocks noGrp="1"/>
          </p:cNvSpPr>
          <p:nvPr>
            <p:ph type="ftr" sz="quarter" idx="3"/>
          </p:nvPr>
        </p:nvSpPr>
        <p:spPr>
          <a:xfrm>
            <a:off x="1981200" y="6553200"/>
            <a:ext cx="5410200" cy="2444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 i="1">
                <a:solidFill>
                  <a:srgbClr val="151515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2"/>
          <p:cNvSpPr>
            <a:spLocks noGrp="1"/>
          </p:cNvSpPr>
          <p:nvPr>
            <p:ph type="sldNum" sz="quarter" idx="4"/>
          </p:nvPr>
        </p:nvSpPr>
        <p:spPr>
          <a:xfrm>
            <a:off x="7772400" y="6537325"/>
            <a:ext cx="990600" cy="2444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 i="1">
                <a:solidFill>
                  <a:srgbClr val="151515"/>
                </a:solidFill>
              </a:defRPr>
            </a:lvl1pPr>
          </a:lstStyle>
          <a:p>
            <a:fld id="{6B394888-48A7-42F6-AE45-2BD5FD40ED91}" type="slidenum">
              <a:rPr lang="en-US" smtClean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Footer Placeholder 1"/>
          <p:cNvSpPr>
            <a:spLocks noGrp="1"/>
          </p:cNvSpPr>
          <p:nvPr>
            <p:ph type="ftr" sz="quarter" idx="3"/>
          </p:nvPr>
        </p:nvSpPr>
        <p:spPr>
          <a:xfrm>
            <a:off x="1981200" y="6553200"/>
            <a:ext cx="5410200" cy="2444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 i="1">
                <a:solidFill>
                  <a:srgbClr val="151515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Slide Number Placeholder 2"/>
          <p:cNvSpPr>
            <a:spLocks noGrp="1"/>
          </p:cNvSpPr>
          <p:nvPr>
            <p:ph type="sldNum" sz="quarter" idx="4"/>
          </p:nvPr>
        </p:nvSpPr>
        <p:spPr>
          <a:xfrm>
            <a:off x="7772400" y="6537325"/>
            <a:ext cx="990600" cy="2444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 i="1">
                <a:solidFill>
                  <a:srgbClr val="151515"/>
                </a:solidFill>
              </a:defRPr>
            </a:lvl1pPr>
          </a:lstStyle>
          <a:p>
            <a:fld id="{6B394888-48A7-42F6-AE45-2BD5FD40ED91}" type="slidenum">
              <a:rPr lang="en-US" smtClean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1"/>
          <p:cNvSpPr>
            <a:spLocks noGrp="1"/>
          </p:cNvSpPr>
          <p:nvPr>
            <p:ph type="ftr" sz="quarter" idx="3"/>
          </p:nvPr>
        </p:nvSpPr>
        <p:spPr>
          <a:xfrm>
            <a:off x="1981200" y="6553200"/>
            <a:ext cx="5410200" cy="2444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 i="1">
                <a:solidFill>
                  <a:srgbClr val="151515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4" name="Slide Number Placeholder 2"/>
          <p:cNvSpPr>
            <a:spLocks noGrp="1"/>
          </p:cNvSpPr>
          <p:nvPr>
            <p:ph type="sldNum" sz="quarter" idx="4"/>
          </p:nvPr>
        </p:nvSpPr>
        <p:spPr>
          <a:xfrm>
            <a:off x="7772400" y="6537325"/>
            <a:ext cx="990600" cy="2444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 i="1">
                <a:solidFill>
                  <a:srgbClr val="151515"/>
                </a:solidFill>
              </a:defRPr>
            </a:lvl1pPr>
          </a:lstStyle>
          <a:p>
            <a:fld id="{6B394888-48A7-42F6-AE45-2BD5FD40ED91}" type="slidenum">
              <a:rPr lang="en-US" smtClean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792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US" dirty="0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143000"/>
            <a:ext cx="8229600" cy="518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pic>
        <p:nvPicPr>
          <p:cNvPr id="1031" name="Picture 7" descr="slide header_646.jpg"/>
          <p:cNvPicPr>
            <a:picLocks noChangeAspect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0" y="0"/>
            <a:ext cx="9144000" cy="155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11" name="Group 10"/>
          <p:cNvGrpSpPr/>
          <p:nvPr/>
        </p:nvGrpSpPr>
        <p:grpSpPr>
          <a:xfrm>
            <a:off x="0" y="6324600"/>
            <a:ext cx="9144000" cy="530225"/>
            <a:chOff x="0" y="6324600"/>
            <a:chExt cx="9144000" cy="530225"/>
          </a:xfrm>
        </p:grpSpPr>
        <p:pic>
          <p:nvPicPr>
            <p:cNvPr id="1032" name="Picture 5" descr="slide footer_blue_646.jpg"/>
            <p:cNvPicPr>
              <a:picLocks noChangeAspect="1"/>
            </p:cNvPicPr>
            <p:nvPr/>
          </p:nvPicPr>
          <p:blipFill>
            <a:blip r:embed="rId8" cstate="print"/>
            <a:srcRect/>
            <a:stretch>
              <a:fillRect/>
            </a:stretch>
          </p:blipFill>
          <p:spPr bwMode="auto">
            <a:xfrm>
              <a:off x="0" y="6324600"/>
              <a:ext cx="9144000" cy="5302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9" name="Isosceles Triangle 8"/>
            <p:cNvSpPr/>
            <p:nvPr userDrawn="1"/>
          </p:nvSpPr>
          <p:spPr bwMode="auto">
            <a:xfrm>
              <a:off x="152400" y="6477000"/>
              <a:ext cx="304800" cy="304800"/>
            </a:xfrm>
            <a:prstGeom prst="triangle">
              <a:avLst/>
            </a:prstGeom>
            <a:solidFill>
              <a:schemeClr val="bg1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</a:endParaRPr>
            </a:p>
          </p:txBody>
        </p:sp>
      </p:grpSp>
      <p:sp>
        <p:nvSpPr>
          <p:cNvPr id="2" name="Footer Placeholder 1"/>
          <p:cNvSpPr>
            <a:spLocks noGrp="1"/>
          </p:cNvSpPr>
          <p:nvPr>
            <p:ph type="ftr" sz="quarter" idx="3"/>
          </p:nvPr>
        </p:nvSpPr>
        <p:spPr>
          <a:xfrm>
            <a:off x="1981200" y="6553200"/>
            <a:ext cx="5410200" cy="2444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 i="1">
                <a:solidFill>
                  <a:srgbClr val="C00000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"/>
          </p:nvPr>
        </p:nvSpPr>
        <p:spPr>
          <a:xfrm>
            <a:off x="7772400" y="6537325"/>
            <a:ext cx="990600" cy="2444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 i="1">
                <a:solidFill>
                  <a:srgbClr val="C00000"/>
                </a:solidFill>
              </a:defRPr>
            </a:lvl1pPr>
          </a:lstStyle>
          <a:p>
            <a:fld id="{6B394888-48A7-42F6-AE45-2BD5FD40ED91}" type="slidenum">
              <a:rPr lang="en-US" smtClean="0"/>
              <a:pPr/>
              <a:t>‹N°›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</p:sldLayoutIdLst>
  <p:hf sldNum="0"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rebuchet MS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rebuchet MS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rebuchet MS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rebuchet MS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rebuchet MS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rebuchet MS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rebuchet MS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rebuchet MS" pitchFamily="34" charset="0"/>
        </a:defRPr>
      </a:lvl9pPr>
    </p:titleStyle>
    <p:bodyStyle>
      <a:lvl1pPr marL="342900" indent="-342900" algn="l" rtl="0" eaLnBrk="1" fontAlgn="base" hangingPunct="1">
        <a:lnSpc>
          <a:spcPct val="120000"/>
        </a:lnSpc>
        <a:spcBef>
          <a:spcPct val="20000"/>
        </a:spcBef>
        <a:spcAft>
          <a:spcPct val="0"/>
        </a:spcAft>
        <a:buClr>
          <a:srgbClr val="1F497D"/>
        </a:buClr>
        <a:buFont typeface="Wingdings" pitchFamily="2" charset="2"/>
        <a:buChar char="§"/>
        <a:defRPr sz="2400">
          <a:solidFill>
            <a:schemeClr val="bg2">
              <a:lumMod val="10000"/>
            </a:schemeClr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lnSpc>
          <a:spcPct val="120000"/>
        </a:lnSpc>
        <a:spcBef>
          <a:spcPct val="20000"/>
        </a:spcBef>
        <a:spcAft>
          <a:spcPct val="0"/>
        </a:spcAft>
        <a:buClr>
          <a:srgbClr val="1F497D"/>
        </a:buClr>
        <a:buChar char="–"/>
        <a:defRPr sz="2000">
          <a:solidFill>
            <a:schemeClr val="bg2">
              <a:lumMod val="10000"/>
            </a:schemeClr>
          </a:solidFill>
          <a:latin typeface="+mn-lt"/>
        </a:defRPr>
      </a:lvl2pPr>
      <a:lvl3pPr marL="1143000" indent="-228600" algn="l" rtl="0" eaLnBrk="1" fontAlgn="base" hangingPunct="1">
        <a:lnSpc>
          <a:spcPct val="120000"/>
        </a:lnSpc>
        <a:spcBef>
          <a:spcPct val="20000"/>
        </a:spcBef>
        <a:spcAft>
          <a:spcPct val="0"/>
        </a:spcAft>
        <a:buClr>
          <a:srgbClr val="1F497D"/>
        </a:buClr>
        <a:buChar char="•"/>
        <a:defRPr sz="1800">
          <a:solidFill>
            <a:schemeClr val="bg2">
              <a:lumMod val="10000"/>
            </a:schemeClr>
          </a:solidFill>
          <a:latin typeface="+mn-lt"/>
        </a:defRPr>
      </a:lvl3pPr>
      <a:lvl4pPr marL="1600200" indent="-228600" algn="l" rtl="0" eaLnBrk="1" fontAlgn="base" hangingPunct="1">
        <a:lnSpc>
          <a:spcPct val="120000"/>
        </a:lnSpc>
        <a:spcBef>
          <a:spcPct val="20000"/>
        </a:spcBef>
        <a:spcAft>
          <a:spcPct val="0"/>
        </a:spcAft>
        <a:buClr>
          <a:srgbClr val="1F497D"/>
        </a:buClr>
        <a:buChar char="–"/>
        <a:defRPr sz="1800">
          <a:solidFill>
            <a:schemeClr val="bg2">
              <a:lumMod val="10000"/>
            </a:schemeClr>
          </a:solidFill>
          <a:latin typeface="+mn-lt"/>
        </a:defRPr>
      </a:lvl4pPr>
      <a:lvl5pPr marL="2057400" indent="-228600" algn="l" rtl="0" eaLnBrk="1" fontAlgn="base" hangingPunct="1">
        <a:lnSpc>
          <a:spcPct val="120000"/>
        </a:lnSpc>
        <a:spcBef>
          <a:spcPct val="20000"/>
        </a:spcBef>
        <a:spcAft>
          <a:spcPct val="0"/>
        </a:spcAft>
        <a:buClr>
          <a:srgbClr val="1F497D"/>
        </a:buClr>
        <a:buFont typeface="Arial" charset="0"/>
        <a:buChar char="»"/>
        <a:defRPr sz="1800">
          <a:solidFill>
            <a:schemeClr val="bg2">
              <a:lumMod val="10000"/>
            </a:schemeClr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rgbClr val="1F497D"/>
        </a:buClr>
        <a:buFont typeface="Arial" charset="0"/>
        <a:buChar char="»"/>
        <a:defRPr sz="14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rgbClr val="1F497D"/>
        </a:buClr>
        <a:buFont typeface="Arial" charset="0"/>
        <a:buChar char="»"/>
        <a:defRPr sz="14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rgbClr val="1F497D"/>
        </a:buClr>
        <a:buFont typeface="Arial" charset="0"/>
        <a:buChar char="»"/>
        <a:defRPr sz="14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rgbClr val="1F497D"/>
        </a:buClr>
        <a:buFont typeface="Arial" charset="0"/>
        <a:buChar char="»"/>
        <a:defRPr sz="14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2238"/>
            <a:ext cx="8229600" cy="563562"/>
          </a:xfrm>
        </p:spPr>
        <p:txBody>
          <a:bodyPr>
            <a:normAutofit/>
          </a:bodyPr>
          <a:lstStyle/>
          <a:p>
            <a:pPr algn="ctr"/>
            <a:r>
              <a:rPr lang="en-US" sz="2800" b="1" dirty="0" smtClean="0"/>
              <a:t>Status of MPI-3.1 Implementations</a:t>
            </a:r>
            <a:endParaRPr lang="en-US" sz="2800" b="1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27137036"/>
              </p:ext>
            </p:extLst>
          </p:nvPr>
        </p:nvGraphicFramePr>
        <p:xfrm>
          <a:off x="76201" y="659343"/>
          <a:ext cx="8991595" cy="4750857"/>
        </p:xfrm>
        <a:graphic>
          <a:graphicData uri="http://schemas.openxmlformats.org/drawingml/2006/table">
            <a:tbl>
              <a:tblPr firstRow="1" firstCol="1">
                <a:tableStyleId>{21E4AEA4-8DFA-4A89-87EB-49C32662AFE0}</a:tableStyleId>
              </a:tblPr>
              <a:tblGrid>
                <a:gridCol w="838199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38100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533400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381000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381000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381000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  <a:gridCol w="381000">
                  <a:extLst>
                    <a:ext uri="{9D8B030D-6E8A-4147-A177-3AD203B41FA5}">
                      <a16:colId xmlns="" xmlns:a16="http://schemas.microsoft.com/office/drawing/2014/main" val="20006"/>
                    </a:ext>
                  </a:extLst>
                </a:gridCol>
                <a:gridCol w="609600">
                  <a:extLst>
                    <a:ext uri="{9D8B030D-6E8A-4147-A177-3AD203B41FA5}">
                      <a16:colId xmlns="" xmlns:a16="http://schemas.microsoft.com/office/drawing/2014/main" val="20007"/>
                    </a:ext>
                  </a:extLst>
                </a:gridCol>
                <a:gridCol w="685800">
                  <a:extLst>
                    <a:ext uri="{9D8B030D-6E8A-4147-A177-3AD203B41FA5}">
                      <a16:colId xmlns="" xmlns:a16="http://schemas.microsoft.com/office/drawing/2014/main" val="20008"/>
                    </a:ext>
                  </a:extLst>
                </a:gridCol>
                <a:gridCol w="685800">
                  <a:extLst>
                    <a:ext uri="{9D8B030D-6E8A-4147-A177-3AD203B41FA5}">
                      <a16:colId xmlns="" xmlns:a16="http://schemas.microsoft.com/office/drawing/2014/main" val="20009"/>
                    </a:ext>
                  </a:extLst>
                </a:gridCol>
                <a:gridCol w="533400">
                  <a:extLst>
                    <a:ext uri="{9D8B030D-6E8A-4147-A177-3AD203B41FA5}">
                      <a16:colId xmlns="" xmlns:a16="http://schemas.microsoft.com/office/drawing/2014/main" val="20010"/>
                    </a:ext>
                  </a:extLst>
                </a:gridCol>
                <a:gridCol w="533400">
                  <a:extLst>
                    <a:ext uri="{9D8B030D-6E8A-4147-A177-3AD203B41FA5}">
                      <a16:colId xmlns="" xmlns:a16="http://schemas.microsoft.com/office/drawing/2014/main" val="20011"/>
                    </a:ext>
                  </a:extLst>
                </a:gridCol>
                <a:gridCol w="533400">
                  <a:extLst>
                    <a:ext uri="{9D8B030D-6E8A-4147-A177-3AD203B41FA5}">
                      <a16:colId xmlns="" xmlns:a16="http://schemas.microsoft.com/office/drawing/2014/main" val="20012"/>
                    </a:ext>
                  </a:extLst>
                </a:gridCol>
                <a:gridCol w="533400"/>
                <a:gridCol w="533400"/>
                <a:gridCol w="533400"/>
                <a:gridCol w="533396"/>
              </a:tblGrid>
              <a:tr h="6096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</a:rPr>
                        <a:t>MPICH</a:t>
                      </a:r>
                      <a:endParaRPr lang="en-US" sz="1000" b="1" dirty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vert="vert27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</a:rPr>
                        <a:t>MVAPICH</a:t>
                      </a:r>
                      <a:endParaRPr lang="en-US" sz="1000" b="1" dirty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vert="vert27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</a:rPr>
                        <a:t>Open</a:t>
                      </a:r>
                      <a:r>
                        <a:rPr lang="en-US" sz="1000" baseline="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</a:rPr>
                        <a:t> MPI</a:t>
                      </a:r>
                      <a:endParaRPr lang="en-US" sz="1000" b="1" dirty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vert="vert27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</a:rPr>
                        <a:t>Cray</a:t>
                      </a:r>
                      <a:endParaRPr kumimoji="0" 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vert="vert270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  <a:ea typeface="ＭＳ Ｐゴシック" charset="0"/>
                          <a:cs typeface="Arial" charset="0"/>
                        </a:rPr>
                        <a:t>Tianhe</a:t>
                      </a:r>
                      <a:endParaRPr kumimoji="0" 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vert="vert270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</a:rPr>
                        <a:t>Intel</a:t>
                      </a:r>
                      <a:endParaRPr kumimoji="0" 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vert="vert270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  <a:ea typeface="ＭＳ Ｐゴシック" charset="0"/>
                          <a:cs typeface="Arial" charset="0"/>
                        </a:rPr>
                        <a:t>IBM</a:t>
                      </a:r>
                      <a:endParaRPr kumimoji="0" 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vert="vert270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</a:rPr>
                        <a:t>SGI</a:t>
                      </a:r>
                      <a:endParaRPr kumimoji="0" 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vert="vert270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</a:rPr>
                        <a:t>Fujitsu</a:t>
                      </a:r>
                      <a:endParaRPr kumimoji="0" 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vert="vert270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  <a:ea typeface="ＭＳ Ｐゴシック" charset="0"/>
                          <a:cs typeface="Arial" charset="0"/>
                        </a:rPr>
                        <a:t>MS</a:t>
                      </a:r>
                      <a:endParaRPr kumimoji="0" 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vert="vert270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  <a:ea typeface="ＭＳ Ｐゴシック" charset="0"/>
                          <a:cs typeface="Arial" charset="0"/>
                        </a:rPr>
                        <a:t>MPC</a:t>
                      </a:r>
                      <a:endParaRPr kumimoji="0" 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vert="vert270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  <a:ea typeface="ＭＳ Ｐゴシック" charset="0"/>
                          <a:cs typeface="Arial" charset="0"/>
                        </a:rPr>
                        <a:t>NEC</a:t>
                      </a:r>
                      <a:endParaRPr kumimoji="0" 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vert="vert270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  <a:ea typeface="ＭＳ Ｐゴシック" charset="0"/>
                          <a:cs typeface="Arial" charset="0"/>
                        </a:rPr>
                        <a:t>Sunway</a:t>
                      </a:r>
                      <a:endParaRPr kumimoji="0" 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vert="vert270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  <a:ea typeface="ＭＳ Ｐゴシック" charset="0"/>
                          <a:cs typeface="Arial" charset="0"/>
                        </a:rPr>
                        <a:t>RIKEN</a:t>
                      </a:r>
                      <a:endParaRPr kumimoji="0" 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vert="vert270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26507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000" b="1" dirty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000" b="1" dirty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000" b="1" dirty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  <a:ea typeface="ＭＳ Ｐゴシック" charset="0"/>
                          <a:cs typeface="Arial" charset="0"/>
                        </a:rPr>
                        <a:t>BG/Q </a:t>
                      </a:r>
                      <a:r>
                        <a:rPr kumimoji="0" lang="en-US" sz="1000" b="1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  <a:ea typeface="ＭＳ Ｐゴシック" charset="0"/>
                          <a:cs typeface="Arial" charset="0"/>
                        </a:rPr>
                        <a:t>1</a:t>
                      </a:r>
                      <a:endParaRPr kumimoji="0" 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  <a:ea typeface="ＭＳ Ｐゴシック" charset="0"/>
                          <a:cs typeface="Arial" charset="0"/>
                        </a:rPr>
                        <a:t>PE</a:t>
                      </a:r>
                      <a:r>
                        <a:rPr kumimoji="0" lang="en-US" sz="100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kumimoji="0" lang="en-US" sz="1000" u="none" strike="noStrike" cap="none" normalizeH="0" baseline="3000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</a:rPr>
                        <a:t>2</a:t>
                      </a:r>
                      <a:endParaRPr kumimoji="0" 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  <a:ea typeface="ＭＳ Ｐゴシック" charset="0"/>
                          <a:cs typeface="Arial" charset="0"/>
                        </a:rPr>
                        <a:t>Platform</a:t>
                      </a:r>
                      <a:endParaRPr kumimoji="0" 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0492">
                <a:tc>
                  <a:txBody>
                    <a:bodyPr/>
                    <a:lstStyle/>
                    <a:p>
                      <a:pPr marL="0" marR="0" lvl="1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</a:rPr>
                        <a:t>NBC</a:t>
                      </a: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kumimoji="0" lang="en-US" sz="1000" kern="1200" dirty="0" smtClean="0">
                        <a:solidFill>
                          <a:srgbClr val="00B050"/>
                        </a:solidFill>
                        <a:latin typeface="+mn-lt"/>
                        <a:ea typeface="Zapf Dingbats"/>
                        <a:cs typeface="Zapf Dingbats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kumimoji="0" lang="en-US" sz="10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1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</a:rPr>
                        <a:t>(*)</a:t>
                      </a:r>
                      <a:endParaRPr lang="en-US" sz="1000" b="1" dirty="0"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b="1" dirty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10489">
                <a:tc>
                  <a:txBody>
                    <a:bodyPr/>
                    <a:lstStyle/>
                    <a:p>
                      <a:pPr marL="0" marR="0" lvl="1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</a:rPr>
                        <a:t>Nbr</a:t>
                      </a:r>
                      <a:r>
                        <a:rPr kumimoji="0" lang="en-US" sz="100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</a:rPr>
                        <a:t>. Coll.</a:t>
                      </a: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kumimoji="0" lang="en-US" sz="1000" kern="1200" dirty="0" smtClean="0">
                        <a:solidFill>
                          <a:srgbClr val="00B050"/>
                        </a:solidFill>
                        <a:latin typeface="+mn-lt"/>
                        <a:ea typeface="Zapf Dingbats"/>
                        <a:cs typeface="Zapf Dingbats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kumimoji="0" lang="en-US" sz="10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smtClean="0">
                          <a:solidFill>
                            <a:srgbClr val="FF000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✘</a:t>
                      </a:r>
                      <a:endParaRPr lang="en-US" sz="1000" dirty="0"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>
                          <a:solidFill>
                            <a:srgbClr val="FF000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✘</a:t>
                      </a:r>
                      <a:endParaRPr lang="en-US" sz="1000" dirty="0"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b="1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28163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  <a:ea typeface="ＭＳ Ｐゴシック" charset="0"/>
                          <a:cs typeface="Arial" charset="0"/>
                        </a:rPr>
                        <a:t>RMA</a:t>
                      </a:r>
                      <a:endParaRPr kumimoji="0" 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kumimoji="0" lang="en-US" sz="1000" kern="1200" dirty="0" smtClean="0">
                        <a:solidFill>
                          <a:srgbClr val="00B050"/>
                        </a:solidFill>
                        <a:latin typeface="+mn-lt"/>
                        <a:ea typeface="Zapf Dingbats"/>
                        <a:cs typeface="Zapf Dingbats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kumimoji="0" lang="en-US" sz="10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smtClean="0">
                          <a:solidFill>
                            <a:srgbClr val="FF000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✘</a:t>
                      </a:r>
                      <a:endParaRPr lang="en-US" sz="1000" dirty="0"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>
                          <a:solidFill>
                            <a:srgbClr val="FF000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✘</a:t>
                      </a:r>
                      <a:endParaRPr lang="en-US" sz="1000" dirty="0"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1" dirty="0" smtClean="0">
                          <a:latin typeface="+mn-lt"/>
                        </a:rPr>
                        <a:t>Q2’17</a:t>
                      </a:r>
                      <a:endParaRPr lang="en-US" sz="1000" b="1" dirty="0"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29821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  <a:ea typeface="ＭＳ Ｐゴシック" charset="0"/>
                          <a:cs typeface="Arial" charset="0"/>
                        </a:rPr>
                        <a:t>Shr. mem</a:t>
                      </a:r>
                      <a:endParaRPr kumimoji="0" 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kumimoji="0" lang="en-US" sz="1000" kern="1200" dirty="0" smtClean="0">
                        <a:solidFill>
                          <a:srgbClr val="00B050"/>
                        </a:solidFill>
                        <a:latin typeface="+mn-lt"/>
                        <a:ea typeface="Zapf Dingbats"/>
                        <a:cs typeface="Zapf Dingbats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kumimoji="0" lang="en-US" sz="10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smtClean="0">
                          <a:solidFill>
                            <a:srgbClr val="FF000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✘</a:t>
                      </a:r>
                      <a:endParaRPr lang="en-US" sz="1000" dirty="0"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</a:rPr>
                        <a:t>*</a:t>
                      </a: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28163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</a:rPr>
                        <a:t>MPI_T</a:t>
                      </a: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kumimoji="0" lang="en-US" sz="1000" kern="1200" dirty="0" smtClean="0">
                        <a:solidFill>
                          <a:srgbClr val="00B050"/>
                        </a:solidFill>
                        <a:latin typeface="+mn-lt"/>
                        <a:ea typeface="Zapf Dingbats"/>
                        <a:cs typeface="Zapf Dingbats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kumimoji="0" lang="en-US" sz="1000" kern="1200" dirty="0" smtClean="0">
                        <a:solidFill>
                          <a:srgbClr val="00B050"/>
                        </a:solidFill>
                        <a:latin typeface="+mn-lt"/>
                        <a:ea typeface="Zapf Dingbats"/>
                        <a:cs typeface="Zapf Dingbats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 ✔</a:t>
                      </a:r>
                      <a:endParaRPr lang="en-US" sz="1000" b="1" baseline="30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kumimoji="0" lang="en-US" sz="10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>
                          <a:solidFill>
                            <a:srgbClr val="FF000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✘</a:t>
                      </a:r>
                      <a:endParaRPr lang="en-US" sz="1000" dirty="0"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</a:rPr>
                        <a:t>*</a:t>
                      </a:r>
                      <a:endParaRPr lang="en-US" sz="1000" dirty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smtClean="0">
                          <a:latin typeface="+mn-lt"/>
                        </a:rPr>
                        <a:t>Q1’17</a:t>
                      </a:r>
                      <a:endParaRPr lang="en-US" sz="1000" b="1" dirty="0" smtClean="0"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43074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Comm-creat</a:t>
                      </a:r>
                      <a:r>
                        <a:rPr kumimoji="0" lang="en-US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group</a:t>
                      </a: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kumimoji="0" lang="en-US" sz="1000" kern="1200" dirty="0" smtClean="0">
                        <a:solidFill>
                          <a:srgbClr val="00B050"/>
                        </a:solidFill>
                        <a:latin typeface="+mn-lt"/>
                        <a:ea typeface="Zapf Dingbats"/>
                        <a:cs typeface="Zapf Dingbats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kumimoji="0" lang="en-US" sz="10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>
                          <a:solidFill>
                            <a:srgbClr val="FF000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✘</a:t>
                      </a:r>
                      <a:endParaRPr lang="en-US" sz="1000" dirty="0"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smtClean="0">
                          <a:solidFill>
                            <a:srgbClr val="FF000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✘</a:t>
                      </a:r>
                      <a:endParaRPr lang="en-US" sz="1000" dirty="0"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smtClean="0">
                          <a:latin typeface="+mn-lt"/>
                        </a:rPr>
                        <a:t>*</a:t>
                      </a:r>
                      <a:endParaRPr lang="en-US" sz="1000" dirty="0"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28163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</a:rPr>
                        <a:t>F08 Bind</a:t>
                      </a:r>
                      <a:endParaRPr kumimoji="0" lang="en-US" sz="100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kumimoji="0" lang="en-US" sz="10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b="1" dirty="0">
                        <a:solidFill>
                          <a:srgbClr val="151515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smtClean="0">
                          <a:solidFill>
                            <a:srgbClr val="FF000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✘</a:t>
                      </a:r>
                      <a:endParaRPr kumimoji="0" lang="en-US" sz="10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D2D2D2">
                            <a:lumMod val="10000"/>
                          </a:srgbClr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smtClean="0">
                          <a:solidFill>
                            <a:srgbClr val="FF000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✘</a:t>
                      </a:r>
                      <a:endParaRPr lang="en-US" sz="1000" dirty="0"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>
                          <a:solidFill>
                            <a:srgbClr val="FF000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✘</a:t>
                      </a:r>
                      <a:endParaRPr lang="en-US" sz="1000" dirty="0"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>
                          <a:solidFill>
                            <a:srgbClr val="FF000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✘</a:t>
                      </a:r>
                      <a:endParaRPr lang="en-US" sz="1000" dirty="0"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1" dirty="0" smtClean="0">
                          <a:latin typeface="+mn-lt"/>
                        </a:rPr>
                        <a:t>Q1’17</a:t>
                      </a:r>
                      <a:endParaRPr lang="en-US" sz="1000" b="1" dirty="0"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43074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</a:rPr>
                        <a:t>New </a:t>
                      </a:r>
                      <a:r>
                        <a:rPr kumimoji="0" lang="en-US" sz="100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</a:rPr>
                        <a:t>Dtypes</a:t>
                      </a: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kumimoji="0" lang="en-US" sz="1000" kern="1200" dirty="0" smtClean="0">
                        <a:solidFill>
                          <a:srgbClr val="00B050"/>
                        </a:solidFill>
                        <a:latin typeface="+mn-lt"/>
                        <a:ea typeface="Zapf Dingbats"/>
                        <a:cs typeface="Zapf Dingbats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kumimoji="0" lang="en-US" sz="10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>
                          <a:solidFill>
                            <a:srgbClr val="FF000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✘</a:t>
                      </a:r>
                      <a:endParaRPr lang="en-US" sz="1000" dirty="0"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b="1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  <a:tr h="43074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</a:rPr>
                        <a:t>Large Counts</a:t>
                      </a: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kumimoji="0" lang="en-US" sz="1000" kern="1200" dirty="0" smtClean="0">
                        <a:solidFill>
                          <a:srgbClr val="00B050"/>
                        </a:solidFill>
                        <a:latin typeface="+mn-lt"/>
                        <a:ea typeface="Zapf Dingbats"/>
                        <a:cs typeface="Zapf Dingbats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kumimoji="0" lang="en-US" sz="10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>
                          <a:solidFill>
                            <a:srgbClr val="FF000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✘</a:t>
                      </a:r>
                      <a:endParaRPr lang="en-US" sz="1000" dirty="0"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dirty="0" smtClean="0">
                          <a:latin typeface="+mn-lt"/>
                        </a:rPr>
                        <a:t>Q1’17</a:t>
                      </a:r>
                      <a:endParaRPr lang="en-US" sz="1000" b="1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9"/>
                  </a:ext>
                </a:extLst>
              </a:tr>
              <a:tr h="40992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</a:rPr>
                        <a:t>MProbe</a:t>
                      </a: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kumimoji="0" lang="en-US" sz="1000" kern="1200" dirty="0" smtClean="0">
                        <a:solidFill>
                          <a:srgbClr val="00B050"/>
                        </a:solidFill>
                        <a:latin typeface="+mn-lt"/>
                        <a:ea typeface="Zapf Dingbats"/>
                        <a:cs typeface="Zapf Dingbats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kumimoji="0" lang="en-US" sz="10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>
                          <a:solidFill>
                            <a:srgbClr val="FF000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✘</a:t>
                      </a:r>
                      <a:endParaRPr lang="en-US" sz="1000" dirty="0"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dirty="0" smtClean="0">
                          <a:latin typeface="+mn-lt"/>
                        </a:rPr>
                        <a:t>Q1’17</a:t>
                      </a:r>
                      <a:endParaRPr lang="en-US" sz="1000" b="1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10"/>
                  </a:ext>
                </a:extLst>
              </a:tr>
              <a:tr h="40992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  <a:ea typeface="ＭＳ Ｐゴシック" charset="0"/>
                          <a:cs typeface="Arial" charset="0"/>
                        </a:rPr>
                        <a:t>NBC I/O</a:t>
                      </a:r>
                      <a:endParaRPr kumimoji="0" 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000" b="1" kern="1200" dirty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b="1" kern="1200" dirty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smtClean="0">
                          <a:solidFill>
                            <a:srgbClr val="FF000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✘</a:t>
                      </a:r>
                      <a:endParaRPr lang="en-US" sz="1000" dirty="0" smtClean="0">
                        <a:solidFill>
                          <a:srgbClr val="FF000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smtClean="0">
                          <a:solidFill>
                            <a:srgbClr val="FF000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✘</a:t>
                      </a:r>
                      <a:endParaRPr lang="en-US" sz="10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smtClean="0">
                          <a:solidFill>
                            <a:srgbClr val="FF000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✘</a:t>
                      </a:r>
                      <a:endParaRPr kumimoji="0" lang="en-US" sz="10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D2D2D2">
                            <a:lumMod val="10000"/>
                          </a:srgbClr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smtClean="0">
                          <a:solidFill>
                            <a:srgbClr val="FF000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✘</a:t>
                      </a:r>
                      <a:endParaRPr lang="en-US" sz="1000" b="1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b="1" kern="1200" dirty="0">
                        <a:solidFill>
                          <a:srgbClr val="00B05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smtClean="0">
                          <a:solidFill>
                            <a:srgbClr val="FF000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✘</a:t>
                      </a:r>
                      <a:endParaRPr lang="en-US" sz="10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smtClean="0">
                          <a:solidFill>
                            <a:srgbClr val="FF000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✘</a:t>
                      </a:r>
                      <a:endParaRPr lang="en-US" sz="10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dirty="0" smtClean="0">
                          <a:latin typeface="+mn-lt"/>
                        </a:rPr>
                        <a:t>Q1’17</a:t>
                      </a:r>
                      <a:endParaRPr lang="en-US" sz="1000" b="1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FF000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✘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11"/>
                  </a:ext>
                </a:extLst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0" y="6276201"/>
            <a:ext cx="8991600" cy="27699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 fontAlgn="auto">
              <a:spcBef>
                <a:spcPts val="240"/>
              </a:spcBef>
              <a:spcAft>
                <a:spcPts val="0"/>
              </a:spcAft>
            </a:pPr>
            <a:r>
              <a:rPr lang="en-US" sz="1200" b="1" baseline="30000" smtClean="0">
                <a:solidFill>
                  <a:srgbClr val="FF0000"/>
                </a:solidFill>
                <a:latin typeface="Calibri"/>
                <a:ea typeface="+mn-ea"/>
                <a:cs typeface="+mn-cs"/>
              </a:rPr>
              <a:t>1</a:t>
            </a:r>
            <a:r>
              <a:rPr lang="en-US" sz="1200" b="1" smtClean="0">
                <a:solidFill>
                  <a:srgbClr val="FF0000"/>
                </a:solidFill>
                <a:latin typeface="Calibri"/>
                <a:ea typeface="+mn-ea"/>
                <a:cs typeface="+mn-cs"/>
              </a:rPr>
              <a:t> </a:t>
            </a:r>
            <a:r>
              <a:rPr lang="en-US" sz="1200" b="1" dirty="0" smtClean="0">
                <a:solidFill>
                  <a:srgbClr val="FF0000"/>
                </a:solidFill>
                <a:latin typeface="Calibri"/>
                <a:ea typeface="+mn-ea"/>
                <a:cs typeface="+mn-cs"/>
              </a:rPr>
              <a:t>Open Source but unsupported	</a:t>
            </a:r>
            <a:r>
              <a:rPr lang="en-US" sz="1200" b="1" baseline="30000" dirty="0">
                <a:solidFill>
                  <a:srgbClr val="FF0000"/>
                </a:solidFill>
              </a:rPr>
              <a:t> </a:t>
            </a:r>
            <a:r>
              <a:rPr lang="en-US" sz="1200" b="1" baseline="30000" dirty="0" smtClean="0">
                <a:solidFill>
                  <a:srgbClr val="FF0000"/>
                </a:solidFill>
              </a:rPr>
              <a:t>2</a:t>
            </a:r>
            <a:r>
              <a:rPr lang="en-US" sz="1200" b="1" dirty="0" smtClean="0">
                <a:solidFill>
                  <a:srgbClr val="FF0000"/>
                </a:solidFill>
              </a:rPr>
              <a:t> </a:t>
            </a:r>
            <a:r>
              <a:rPr lang="en-US" sz="1200" b="1" dirty="0">
                <a:solidFill>
                  <a:srgbClr val="FF0000"/>
                </a:solidFill>
              </a:rPr>
              <a:t>No </a:t>
            </a:r>
            <a:r>
              <a:rPr lang="en-US" sz="1200" b="1" dirty="0" smtClean="0">
                <a:solidFill>
                  <a:srgbClr val="FF0000"/>
                </a:solidFill>
                <a:latin typeface="Calibri"/>
                <a:ea typeface="+mn-ea"/>
                <a:cs typeface="+mn-cs"/>
              </a:rPr>
              <a:t>MPI_T variables exposed	* </a:t>
            </a:r>
            <a:r>
              <a:rPr lang="en-US" sz="1200" b="1" smtClean="0">
                <a:solidFill>
                  <a:srgbClr val="FF0000"/>
                </a:solidFill>
                <a:latin typeface="Calibri"/>
                <a:ea typeface="+mn-ea"/>
                <a:cs typeface="+mn-cs"/>
              </a:rPr>
              <a:t>Under development	(*) Partly done</a:t>
            </a:r>
            <a:endParaRPr lang="en-US" sz="1200" b="1" dirty="0">
              <a:solidFill>
                <a:srgbClr val="FF0000"/>
              </a:solidFill>
              <a:latin typeface="Calibri"/>
              <a:ea typeface="+mn-ea"/>
              <a:cs typeface="+mn-cs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333500" y="5482560"/>
            <a:ext cx="6477000" cy="78996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 fontAlgn="auto">
              <a:spcBef>
                <a:spcPts val="240"/>
              </a:spcBef>
              <a:spcAft>
                <a:spcPts val="0"/>
              </a:spcAft>
            </a:pPr>
            <a:r>
              <a:rPr lang="en-US" sz="1400" b="1" dirty="0" smtClean="0">
                <a:solidFill>
                  <a:srgbClr val="660066"/>
                </a:solidFill>
                <a:latin typeface="Calibri"/>
              </a:rPr>
              <a:t>Release dates are estimates and are subject to change at any time.</a:t>
            </a:r>
          </a:p>
          <a:p>
            <a:pPr algn="ctr" fontAlgn="auto">
              <a:spcBef>
                <a:spcPts val="240"/>
              </a:spcBef>
              <a:spcAft>
                <a:spcPts val="0"/>
              </a:spcAft>
            </a:pPr>
            <a:r>
              <a:rPr lang="en-US" sz="1400" dirty="0" smtClean="0">
                <a:solidFill>
                  <a:srgbClr val="FF0000"/>
                </a:solidFill>
                <a:ea typeface="Zapf Dingbats"/>
                <a:cs typeface="Zapf Dingbats"/>
                <a:sym typeface="Zapf Dingbats"/>
              </a:rPr>
              <a:t>“✘” </a:t>
            </a:r>
            <a:r>
              <a:rPr lang="en-US" sz="1400" b="1" dirty="0" smtClean="0">
                <a:solidFill>
                  <a:srgbClr val="660066"/>
                </a:solidFill>
                <a:latin typeface="Calibri"/>
              </a:rPr>
              <a:t> indicates no publicly announced plan to implement/support that feature.</a:t>
            </a:r>
          </a:p>
          <a:p>
            <a:pPr algn="ctr" fontAlgn="auto">
              <a:spcBef>
                <a:spcPts val="240"/>
              </a:spcBef>
              <a:spcAft>
                <a:spcPts val="0"/>
              </a:spcAft>
            </a:pPr>
            <a:r>
              <a:rPr lang="en-US" sz="1400" b="1" dirty="0" smtClean="0">
                <a:solidFill>
                  <a:srgbClr val="660066"/>
                </a:solidFill>
                <a:latin typeface="Calibri"/>
              </a:rPr>
              <a:t>Platform-specific restrictions might apply to the supported features</a:t>
            </a:r>
            <a:endParaRPr lang="en-US" sz="1400" b="1" dirty="0">
              <a:solidFill>
                <a:srgbClr val="660066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9707457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argonne.updates">
  <a:themeElements>
    <a:clrScheme name="Custom 7">
      <a:dk1>
        <a:srgbClr val="616161"/>
      </a:dk1>
      <a:lt1>
        <a:srgbClr val="FFFFFF"/>
      </a:lt1>
      <a:dk2>
        <a:srgbClr val="1F497D"/>
      </a:dk2>
      <a:lt2>
        <a:srgbClr val="D2D2D2"/>
      </a:lt2>
      <a:accent1>
        <a:srgbClr val="A6C4DE"/>
      </a:accent1>
      <a:accent2>
        <a:srgbClr val="D8AC28"/>
      </a:accent2>
      <a:accent3>
        <a:srgbClr val="A22B38"/>
      </a:accent3>
      <a:accent4>
        <a:srgbClr val="7AB800"/>
      </a:accent4>
      <a:accent5>
        <a:srgbClr val="9D7D9E"/>
      </a:accent5>
      <a:accent6>
        <a:srgbClr val="BF5C28"/>
      </a:accent6>
      <a:hlink>
        <a:srgbClr val="4D8ABE"/>
      </a:hlink>
      <a:folHlink>
        <a:srgbClr val="4D8ABE"/>
      </a:folHlink>
    </a:clrScheme>
    <a:fontScheme name="Blue design">
      <a:majorFont>
        <a:latin typeface="Trebuchet MS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</a:defRPr>
        </a:defPPr>
      </a:lstStyle>
    </a:lnDef>
  </a:objectDefaults>
  <a:extraClrSchemeLst>
    <a:extraClrScheme>
      <a:clrScheme name="Blue design 1">
        <a:dk1>
          <a:srgbClr val="616161"/>
        </a:dk1>
        <a:lt1>
          <a:srgbClr val="FFFFFF"/>
        </a:lt1>
        <a:dk2>
          <a:srgbClr val="1F497D"/>
        </a:dk2>
        <a:lt2>
          <a:srgbClr val="D2D2D2"/>
        </a:lt2>
        <a:accent1>
          <a:srgbClr val="5C0426"/>
        </a:accent1>
        <a:accent2>
          <a:srgbClr val="9D7D9E"/>
        </a:accent2>
        <a:accent3>
          <a:srgbClr val="FFFFFF"/>
        </a:accent3>
        <a:accent4>
          <a:srgbClr val="525252"/>
        </a:accent4>
        <a:accent5>
          <a:srgbClr val="B5AAAC"/>
        </a:accent5>
        <a:accent6>
          <a:srgbClr val="8E718F"/>
        </a:accent6>
        <a:hlink>
          <a:srgbClr val="253D51"/>
        </a:hlink>
        <a:folHlink>
          <a:srgbClr val="0D204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2013-06-10-argonne-mpi-basic</Template>
  <TotalTime>3789</TotalTime>
  <Words>261</Words>
  <Application>Microsoft Office PowerPoint</Application>
  <PresentationFormat>Affichage à l'écran (4:3)</PresentationFormat>
  <Paragraphs>209</Paragraphs>
  <Slides>1</Slides>
  <Notes>1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argonne.updates</vt:lpstr>
      <vt:lpstr>Status of MPI-3.1 Implementations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Pavan Balaji</dc:creator>
  <cp:lastModifiedBy>PERACHE Marc</cp:lastModifiedBy>
  <cp:revision>1455</cp:revision>
  <dcterms:created xsi:type="dcterms:W3CDTF">2006-08-16T00:00:00Z</dcterms:created>
  <dcterms:modified xsi:type="dcterms:W3CDTF">2016-11-11T13:53:41Z</dcterms:modified>
</cp:coreProperties>
</file>