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13" r:id="rId1"/>
  </p:sldMasterIdLst>
  <p:notesMasterIdLst>
    <p:notesMasterId r:id="rId3"/>
  </p:notesMasterIdLst>
  <p:handoutMasterIdLst>
    <p:handoutMasterId r:id="rId4"/>
  </p:handoutMasterIdLst>
  <p:sldIdLst>
    <p:sldId id="290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400" kern="1200">
        <a:solidFill>
          <a:srgbClr val="0039A6"/>
        </a:solidFill>
        <a:latin typeface="Impact" pitchFamily="42" charset="0"/>
        <a:ea typeface="ＭＳ Ｐゴシック" pitchFamily="42" charset="-128"/>
        <a:cs typeface="ＭＳ Ｐゴシック" pitchFamily="42" charset="-128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400" kern="1200">
        <a:solidFill>
          <a:srgbClr val="0039A6"/>
        </a:solidFill>
        <a:latin typeface="Impact" pitchFamily="42" charset="0"/>
        <a:ea typeface="ＭＳ Ｐゴシック" pitchFamily="42" charset="-128"/>
        <a:cs typeface="ＭＳ Ｐゴシック" pitchFamily="42" charset="-128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400" kern="1200">
        <a:solidFill>
          <a:srgbClr val="0039A6"/>
        </a:solidFill>
        <a:latin typeface="Impact" pitchFamily="42" charset="0"/>
        <a:ea typeface="ＭＳ Ｐゴシック" pitchFamily="42" charset="-128"/>
        <a:cs typeface="ＭＳ Ｐゴシック" pitchFamily="42" charset="-128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400" kern="1200">
        <a:solidFill>
          <a:srgbClr val="0039A6"/>
        </a:solidFill>
        <a:latin typeface="Impact" pitchFamily="42" charset="0"/>
        <a:ea typeface="ＭＳ Ｐゴシック" pitchFamily="42" charset="-128"/>
        <a:cs typeface="ＭＳ Ｐゴシック" pitchFamily="42" charset="-128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400" kern="1200">
        <a:solidFill>
          <a:srgbClr val="0039A6"/>
        </a:solidFill>
        <a:latin typeface="Impact" pitchFamily="42" charset="0"/>
        <a:ea typeface="ＭＳ Ｐゴシック" pitchFamily="42" charset="-128"/>
        <a:cs typeface="ＭＳ Ｐゴシック" pitchFamily="42" charset="-128"/>
      </a:defRPr>
    </a:lvl5pPr>
    <a:lvl6pPr marL="2286000" algn="l" defTabSz="457200" rtl="0" eaLnBrk="1" latinLnBrk="0" hangingPunct="1">
      <a:defRPr sz="1400" kern="1200">
        <a:solidFill>
          <a:srgbClr val="0039A6"/>
        </a:solidFill>
        <a:latin typeface="Impact" pitchFamily="42" charset="0"/>
        <a:ea typeface="ＭＳ Ｐゴシック" pitchFamily="42" charset="-128"/>
        <a:cs typeface="ＭＳ Ｐゴシック" pitchFamily="42" charset="-128"/>
      </a:defRPr>
    </a:lvl6pPr>
    <a:lvl7pPr marL="2743200" algn="l" defTabSz="457200" rtl="0" eaLnBrk="1" latinLnBrk="0" hangingPunct="1">
      <a:defRPr sz="1400" kern="1200">
        <a:solidFill>
          <a:srgbClr val="0039A6"/>
        </a:solidFill>
        <a:latin typeface="Impact" pitchFamily="42" charset="0"/>
        <a:ea typeface="ＭＳ Ｐゴシック" pitchFamily="42" charset="-128"/>
        <a:cs typeface="ＭＳ Ｐゴシック" pitchFamily="42" charset="-128"/>
      </a:defRPr>
    </a:lvl7pPr>
    <a:lvl8pPr marL="3200400" algn="l" defTabSz="457200" rtl="0" eaLnBrk="1" latinLnBrk="0" hangingPunct="1">
      <a:defRPr sz="1400" kern="1200">
        <a:solidFill>
          <a:srgbClr val="0039A6"/>
        </a:solidFill>
        <a:latin typeface="Impact" pitchFamily="42" charset="0"/>
        <a:ea typeface="ＭＳ Ｐゴシック" pitchFamily="42" charset="-128"/>
        <a:cs typeface="ＭＳ Ｐゴシック" pitchFamily="42" charset="-128"/>
      </a:defRPr>
    </a:lvl8pPr>
    <a:lvl9pPr marL="3657600" algn="l" defTabSz="457200" rtl="0" eaLnBrk="1" latinLnBrk="0" hangingPunct="1">
      <a:defRPr sz="1400" kern="1200">
        <a:solidFill>
          <a:srgbClr val="0039A6"/>
        </a:solidFill>
        <a:latin typeface="Impact" pitchFamily="42" charset="0"/>
        <a:ea typeface="ＭＳ Ｐゴシック" pitchFamily="42" charset="-128"/>
        <a:cs typeface="ＭＳ Ｐゴシック" pitchFamily="42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DA4343"/>
    <a:srgbClr val="C44E00"/>
    <a:srgbClr val="50CB27"/>
    <a:srgbClr val="B185DD"/>
    <a:srgbClr val="9C75C3"/>
    <a:srgbClr val="F3F3F3"/>
    <a:srgbClr val="D7DDE9"/>
    <a:srgbClr val="124A91"/>
    <a:srgbClr val="005DAA"/>
    <a:srgbClr val="89C4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50" autoAdjust="0"/>
    <p:restoredTop sz="88644" autoAdjust="0"/>
  </p:normalViewPr>
  <p:slideViewPr>
    <p:cSldViewPr>
      <p:cViewPr varScale="1">
        <p:scale>
          <a:sx n="137" d="100"/>
          <a:sy n="137" d="100"/>
        </p:scale>
        <p:origin x="-104" y="-240"/>
      </p:cViewPr>
      <p:guideLst>
        <p:guide orient="horz" pos="3350"/>
        <p:guide pos="51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3" d="100"/>
          <a:sy n="53" d="100"/>
        </p:scale>
        <p:origin x="-114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handoutMaster" Target="handoutMasters/handout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solidFill>
                  <a:schemeClr val="tx1"/>
                </a:solidFill>
                <a:latin typeface="Arial" pitchFamily="42" charset="0"/>
              </a:defRPr>
            </a:lvl1pPr>
          </a:lstStyle>
          <a:p>
            <a:endParaRPr lang="en-US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solidFill>
                  <a:schemeClr val="tx1"/>
                </a:solidFill>
                <a:latin typeface="Arial" pitchFamily="42" charset="0"/>
              </a:defRPr>
            </a:lvl1pPr>
          </a:lstStyle>
          <a:p>
            <a:endParaRPr lang="en-US"/>
          </a:p>
        </p:txBody>
      </p:sp>
      <p:sp>
        <p:nvSpPr>
          <p:cNvPr id="583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solidFill>
                  <a:schemeClr val="tx1"/>
                </a:solidFill>
                <a:latin typeface="Arial" pitchFamily="42" charset="0"/>
              </a:defRPr>
            </a:lvl1pPr>
          </a:lstStyle>
          <a:p>
            <a:endParaRPr lang="en-US"/>
          </a:p>
        </p:txBody>
      </p:sp>
      <p:sp>
        <p:nvSpPr>
          <p:cNvPr id="583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solidFill>
                  <a:schemeClr val="tx1"/>
                </a:solidFill>
                <a:latin typeface="Arial" pitchFamily="42" charset="0"/>
              </a:defRPr>
            </a:lvl1pPr>
          </a:lstStyle>
          <a:p>
            <a:fld id="{71322C4D-C792-2448-B556-49BE525416C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5772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solidFill>
                  <a:schemeClr val="tx1"/>
                </a:solidFill>
                <a:latin typeface="Arial" pitchFamily="42" charset="0"/>
              </a:defRPr>
            </a:lvl1pPr>
          </a:lstStyle>
          <a:p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solidFill>
                  <a:schemeClr val="tx1"/>
                </a:solidFill>
                <a:latin typeface="Arial" pitchFamily="42" charset="0"/>
              </a:defRPr>
            </a:lvl1pPr>
          </a:lstStyle>
          <a:p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solidFill>
                  <a:schemeClr val="tx1"/>
                </a:solidFill>
                <a:latin typeface="Arial" pitchFamily="42" charset="0"/>
              </a:defRPr>
            </a:lvl1pPr>
          </a:lstStyle>
          <a:p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solidFill>
                  <a:schemeClr val="tx1"/>
                </a:solidFill>
                <a:latin typeface="Arial" pitchFamily="42" charset="0"/>
              </a:defRPr>
            </a:lvl1pPr>
          </a:lstStyle>
          <a:p>
            <a:fld id="{DDAB95EF-9F6D-6847-800A-ADA206E40F4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7603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42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42" charset="0"/>
        <a:ea typeface="ＭＳ Ｐゴシック" pitchFamily="42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42" charset="0"/>
        <a:ea typeface="ＭＳ Ｐゴシック" pitchFamily="42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42" charset="0"/>
        <a:ea typeface="ＭＳ Ｐゴシック" pitchFamily="42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42" charset="0"/>
        <a:ea typeface="ＭＳ Ｐゴシック" pitchFamily="42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4" Type="http://schemas.openxmlformats.org/officeDocument/2006/relationships/image" Target="../media/image5.jpeg"/><Relationship Id="rId5" Type="http://schemas.openxmlformats.org/officeDocument/2006/relationships/image" Target="../media/image6.jpeg"/><Relationship Id="rId6" Type="http://schemas.openxmlformats.org/officeDocument/2006/relationships/image" Target="../media/image7.jpe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85838" y="1671638"/>
            <a:ext cx="7696200" cy="1069975"/>
          </a:xfrm>
        </p:spPr>
        <p:txBody>
          <a:bodyPr/>
          <a:lstStyle>
            <a:lvl1pPr>
              <a:defRPr sz="3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85838" y="3505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1800"/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3079" name="Picture 7" descr="title header_Blue_646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0" name="Picture 7" descr="doe_black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54963" y="6456363"/>
            <a:ext cx="960437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1" name="Picture 8" descr="title footer_Blue_646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794500"/>
            <a:ext cx="9144000" cy="6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6600" y="5999370"/>
            <a:ext cx="1981200" cy="795130"/>
          </a:xfrm>
          <a:prstGeom prst="rect">
            <a:avLst/>
          </a:prstGeom>
        </p:spPr>
      </p:pic>
      <p:pic>
        <p:nvPicPr>
          <p:cNvPr id="8" name="Picture 7" descr="intel-logo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52400" y="6051390"/>
            <a:ext cx="990600" cy="654209"/>
          </a:xfrm>
          <a:prstGeom prst="rect">
            <a:avLst/>
          </a:prstGeom>
        </p:spPr>
      </p:pic>
      <p:grpSp>
        <p:nvGrpSpPr>
          <p:cNvPr id="9" name="Group 28"/>
          <p:cNvGrpSpPr>
            <a:grpSpLocks/>
          </p:cNvGrpSpPr>
          <p:nvPr userDrawn="1"/>
        </p:nvGrpSpPr>
        <p:grpSpPr bwMode="auto">
          <a:xfrm>
            <a:off x="0" y="3886200"/>
            <a:ext cx="9144000" cy="76200"/>
            <a:chOff x="0" y="0"/>
            <a:chExt cx="5760" cy="708"/>
          </a:xfrm>
        </p:grpSpPr>
        <p:sp>
          <p:nvSpPr>
            <p:cNvPr id="10" name="Rectangle 29"/>
            <p:cNvSpPr>
              <a:spLocks noChangeArrowheads="1"/>
            </p:cNvSpPr>
            <p:nvPr userDrawn="1"/>
          </p:nvSpPr>
          <p:spPr bwMode="auto">
            <a:xfrm flipV="1">
              <a:off x="0" y="0"/>
              <a:ext cx="2880" cy="708"/>
            </a:xfrm>
            <a:prstGeom prst="rect">
              <a:avLst/>
            </a:prstGeom>
            <a:solidFill>
              <a:srgbClr val="124A9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Rectangle 30"/>
            <p:cNvSpPr>
              <a:spLocks noChangeArrowheads="1"/>
            </p:cNvSpPr>
            <p:nvPr userDrawn="1"/>
          </p:nvSpPr>
          <p:spPr bwMode="auto">
            <a:xfrm flipV="1">
              <a:off x="2880" y="0"/>
              <a:ext cx="2880" cy="708"/>
            </a:xfrm>
            <a:prstGeom prst="rect">
              <a:avLst/>
            </a:prstGeom>
            <a:solidFill>
              <a:srgbClr val="124A9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2" name="Group 31"/>
          <p:cNvGrpSpPr>
            <a:grpSpLocks/>
          </p:cNvGrpSpPr>
          <p:nvPr userDrawn="1"/>
        </p:nvGrpSpPr>
        <p:grpSpPr bwMode="auto">
          <a:xfrm>
            <a:off x="0" y="1676400"/>
            <a:ext cx="9144000" cy="76200"/>
            <a:chOff x="0" y="0"/>
            <a:chExt cx="5760" cy="708"/>
          </a:xfrm>
        </p:grpSpPr>
        <p:sp>
          <p:nvSpPr>
            <p:cNvPr id="13" name="Rectangle 32"/>
            <p:cNvSpPr>
              <a:spLocks noChangeArrowheads="1"/>
            </p:cNvSpPr>
            <p:nvPr userDrawn="1"/>
          </p:nvSpPr>
          <p:spPr bwMode="auto">
            <a:xfrm flipV="1">
              <a:off x="0" y="0"/>
              <a:ext cx="2880" cy="708"/>
            </a:xfrm>
            <a:prstGeom prst="rect">
              <a:avLst/>
            </a:prstGeom>
            <a:solidFill>
              <a:srgbClr val="124A9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Rectangle 33"/>
            <p:cNvSpPr>
              <a:spLocks noChangeArrowheads="1"/>
            </p:cNvSpPr>
            <p:nvPr userDrawn="1"/>
          </p:nvSpPr>
          <p:spPr bwMode="auto">
            <a:xfrm flipV="1">
              <a:off x="2880" y="0"/>
              <a:ext cx="2880" cy="708"/>
            </a:xfrm>
            <a:prstGeom prst="rect">
              <a:avLst/>
            </a:prstGeom>
            <a:solidFill>
              <a:srgbClr val="124A9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1981200" y="6553200"/>
            <a:ext cx="54102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1">
                <a:solidFill>
                  <a:srgbClr val="15151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772400" y="6537325"/>
            <a:ext cx="9906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1">
                <a:solidFill>
                  <a:srgbClr val="151515"/>
                </a:solidFill>
              </a:defRPr>
            </a:lvl1pPr>
          </a:lstStyle>
          <a:p>
            <a:fld id="{F621BA9E-024D-DE4D-A8C8-2AC39C7987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38600" cy="5105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38600" cy="5105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 u="none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1981200" y="6553200"/>
            <a:ext cx="54102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1">
                <a:solidFill>
                  <a:srgbClr val="15151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772400" y="6537325"/>
            <a:ext cx="9906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1">
                <a:solidFill>
                  <a:srgbClr val="151515"/>
                </a:solidFill>
              </a:defRPr>
            </a:lvl1pPr>
          </a:lstStyle>
          <a:p>
            <a:fld id="{6B394888-48A7-42F6-AE45-2BD5FD40ED9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1981200" y="6553200"/>
            <a:ext cx="54102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1">
                <a:solidFill>
                  <a:srgbClr val="15151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772400" y="6537325"/>
            <a:ext cx="9906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1">
                <a:solidFill>
                  <a:srgbClr val="151515"/>
                </a:solidFill>
              </a:defRPr>
            </a:lvl1pPr>
          </a:lstStyle>
          <a:p>
            <a:fld id="{6B394888-48A7-42F6-AE45-2BD5FD40ED9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1981200" y="6553200"/>
            <a:ext cx="54102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1">
                <a:solidFill>
                  <a:srgbClr val="15151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772400" y="6537325"/>
            <a:ext cx="9906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1">
                <a:solidFill>
                  <a:srgbClr val="151515"/>
                </a:solidFill>
              </a:defRPr>
            </a:lvl1pPr>
          </a:lstStyle>
          <a:p>
            <a:fld id="{6B394888-48A7-42F6-AE45-2BD5FD40ED9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eg"/><Relationship Id="rId8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143000"/>
            <a:ext cx="82296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pic>
        <p:nvPicPr>
          <p:cNvPr id="1031" name="Picture 7" descr="slide header_646.jpg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0"/>
            <a:ext cx="9144000" cy="15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1" name="Group 10"/>
          <p:cNvGrpSpPr/>
          <p:nvPr/>
        </p:nvGrpSpPr>
        <p:grpSpPr>
          <a:xfrm>
            <a:off x="0" y="6324600"/>
            <a:ext cx="9144000" cy="530225"/>
            <a:chOff x="0" y="6324600"/>
            <a:chExt cx="9144000" cy="530225"/>
          </a:xfrm>
        </p:grpSpPr>
        <p:pic>
          <p:nvPicPr>
            <p:cNvPr id="1032" name="Picture 5" descr="slide footer_blue_646.jpg"/>
            <p:cNvPicPr>
              <a:picLocks noChangeAspect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0" y="6324600"/>
              <a:ext cx="9144000" cy="530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Isosceles Triangle 8"/>
            <p:cNvSpPr/>
            <p:nvPr userDrawn="1"/>
          </p:nvSpPr>
          <p:spPr bwMode="auto">
            <a:xfrm>
              <a:off x="152400" y="6477000"/>
              <a:ext cx="304800" cy="304800"/>
            </a:xfrm>
            <a:prstGeom prst="triangle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endParaRPr>
            </a:p>
          </p:txBody>
        </p:sp>
      </p:grp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1981200" y="6553200"/>
            <a:ext cx="54102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bg2">
                    <a:lumMod val="10000"/>
                  </a:schemeClr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772400" y="6537325"/>
            <a:ext cx="9906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1">
                <a:solidFill>
                  <a:schemeClr val="bg2">
                    <a:lumMod val="10000"/>
                  </a:schemeClr>
                </a:solidFill>
              </a:defRPr>
            </a:lvl1pPr>
          </a:lstStyle>
          <a:p>
            <a:fld id="{6B394888-48A7-42F6-AE45-2BD5FD40ED9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</p:sldLayoutIdLst>
  <p:timing>
    <p:tnLst>
      <p:par>
        <p:cTn xmlns:p14="http://schemas.microsoft.com/office/powerpoint/2010/main" id="1" dur="indefinite" restart="never" nodeType="tmRoot"/>
      </p:par>
    </p:tnLst>
  </p:timing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9pPr>
    </p:titleStyle>
    <p:bodyStyle>
      <a:lvl1pPr marL="342900" indent="-34290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rgbClr val="1F497D"/>
        </a:buClr>
        <a:buFont typeface="Wingdings" pitchFamily="2" charset="2"/>
        <a:buChar char="§"/>
        <a:defRPr sz="2400">
          <a:solidFill>
            <a:schemeClr val="bg2">
              <a:lumMod val="10000"/>
            </a:schemeClr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rgbClr val="1F497D"/>
        </a:buClr>
        <a:buChar char="–"/>
        <a:defRPr sz="2000">
          <a:solidFill>
            <a:schemeClr val="bg2">
              <a:lumMod val="10000"/>
            </a:schemeClr>
          </a:solidFill>
          <a:latin typeface="+mn-lt"/>
        </a:defRPr>
      </a:lvl2pPr>
      <a:lvl3pPr marL="1143000" indent="-22860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rgbClr val="1F497D"/>
        </a:buClr>
        <a:buChar char="•"/>
        <a:defRPr sz="1800">
          <a:solidFill>
            <a:schemeClr val="bg2">
              <a:lumMod val="10000"/>
            </a:schemeClr>
          </a:solidFill>
          <a:latin typeface="+mn-lt"/>
        </a:defRPr>
      </a:lvl3pPr>
      <a:lvl4pPr marL="1600200" indent="-22860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rgbClr val="1F497D"/>
        </a:buClr>
        <a:buChar char="–"/>
        <a:defRPr sz="1800">
          <a:solidFill>
            <a:schemeClr val="bg2">
              <a:lumMod val="10000"/>
            </a:schemeClr>
          </a:solidFill>
          <a:latin typeface="+mn-lt"/>
        </a:defRPr>
      </a:lvl4pPr>
      <a:lvl5pPr marL="2057400" indent="-22860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rgbClr val="1F497D"/>
        </a:buClr>
        <a:buFont typeface="Arial" charset="0"/>
        <a:buChar char="»"/>
        <a:defRPr sz="1800">
          <a:solidFill>
            <a:schemeClr val="bg2">
              <a:lumMod val="10000"/>
            </a:schemeClr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1F497D"/>
        </a:buClr>
        <a:buFont typeface="Arial" charset="0"/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1F497D"/>
        </a:buClr>
        <a:buFont typeface="Arial" charset="0"/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1F497D"/>
        </a:buClr>
        <a:buFont typeface="Arial" charset="0"/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1F497D"/>
        </a:buClr>
        <a:buFont typeface="Arial" charset="0"/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63562"/>
          </a:xfrm>
        </p:spPr>
        <p:txBody>
          <a:bodyPr/>
          <a:lstStyle/>
          <a:p>
            <a:r>
              <a:rPr lang="en-US" dirty="0"/>
              <a:t>Status of </a:t>
            </a:r>
            <a:r>
              <a:rPr lang="en-US" dirty="0" smtClean="0"/>
              <a:t>MPI-3 </a:t>
            </a:r>
            <a:r>
              <a:rPr lang="en-US" dirty="0"/>
              <a:t>Implementations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3682553"/>
              </p:ext>
            </p:extLst>
          </p:nvPr>
        </p:nvGraphicFramePr>
        <p:xfrm>
          <a:off x="76201" y="822987"/>
          <a:ext cx="8991598" cy="4556735"/>
        </p:xfrm>
        <a:graphic>
          <a:graphicData uri="http://schemas.openxmlformats.org/drawingml/2006/table">
            <a:tbl>
              <a:tblPr firstRow="1" firstCol="1">
                <a:tableStyleId>{21E4AEA4-8DFA-4A89-87EB-49C32662AFE0}</a:tableStyleId>
              </a:tblPr>
              <a:tblGrid>
                <a:gridCol w="1142999"/>
                <a:gridCol w="609600"/>
                <a:gridCol w="838200"/>
                <a:gridCol w="533400"/>
                <a:gridCol w="533400"/>
                <a:gridCol w="609600"/>
                <a:gridCol w="533400"/>
                <a:gridCol w="838200"/>
                <a:gridCol w="762000"/>
                <a:gridCol w="762000"/>
                <a:gridCol w="457200"/>
                <a:gridCol w="609600"/>
                <a:gridCol w="761999"/>
              </a:tblGrid>
              <a:tr h="22859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MPICH</a:t>
                      </a:r>
                      <a:endParaRPr lang="en-US" sz="1200" b="1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MVAPICH</a:t>
                      </a:r>
                      <a:endParaRPr lang="en-US" sz="1200" b="1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Open</a:t>
                      </a:r>
                      <a:r>
                        <a:rPr lang="en-US" sz="120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 MPI</a:t>
                      </a:r>
                      <a:endParaRPr lang="en-US" sz="1200" b="1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Cray MPI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Tianhe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 MPI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Intel MPI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IBM BG/Q MPI </a:t>
                      </a:r>
                      <a:r>
                        <a:rPr kumimoji="0" lang="en-US" sz="12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1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IBM PE MPICH </a:t>
                      </a:r>
                      <a:r>
                        <a:rPr kumimoji="0" lang="en-US" sz="120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2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IBM Platform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SGI MPI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Fujitsu MPI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Microsoft MPI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3">
                <a:tc>
                  <a:txBody>
                    <a:bodyPr/>
                    <a:lstStyle/>
                    <a:p>
                      <a:pPr marL="0" marR="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NB collectives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600" kern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Q4 ‘14</a:t>
                      </a:r>
                      <a:endParaRPr lang="en-US" sz="1200" b="1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Neighborhood collectives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600" kern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Q4 ‘14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Q3 ‘15</a:t>
                      </a:r>
                      <a:endParaRPr lang="en-US" sz="1200" b="1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40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RMA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600" kern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Q4 ‘14</a:t>
                      </a:r>
                      <a:endParaRPr lang="en-US" sz="1200" b="1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Q3 ‘15</a:t>
                      </a:r>
                      <a:endParaRPr lang="en-US" sz="1200" b="1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Shared memory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600" kern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Q4 ‘14</a:t>
                      </a:r>
                      <a:endParaRPr lang="en-US" sz="1200" b="1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Q3 ‘15</a:t>
                      </a:r>
                      <a:endParaRPr lang="en-US" sz="1200" b="1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8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Tools Interface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600" kern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(</a:t>
                      </a:r>
                      <a:r>
                        <a:rPr lang="en-US" sz="16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r>
                        <a:rPr lang="en-US" sz="16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)</a:t>
                      </a:r>
                      <a:endParaRPr lang="en-US" sz="1600" b="1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Q4 ‘14</a:t>
                      </a:r>
                      <a:endParaRPr lang="en-US" sz="1200" b="1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Q3 ‘15</a:t>
                      </a:r>
                      <a:endParaRPr lang="en-US" sz="1200" b="1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336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Non-collective comm. create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600" kern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Q4 ‘14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Q3 ‘15</a:t>
                      </a:r>
                      <a:endParaRPr lang="en-US" sz="1200" b="1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337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F08 Bindings</a:t>
                      </a:r>
                      <a:endParaRPr kumimoji="0" lang="en-US" sz="120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Q4 ‘14</a:t>
                      </a:r>
                      <a:endParaRPr lang="en-US" sz="1200" b="1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Q3 ‘15</a:t>
                      </a:r>
                      <a:endParaRPr lang="en-US" sz="1200" b="1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17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New </a:t>
                      </a:r>
                      <a:r>
                        <a:rPr kumimoji="0" lang="en-US" sz="12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Datatypes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600" kern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Q4 ‘14</a:t>
                      </a:r>
                      <a:endParaRPr lang="en-US" sz="1200" b="1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Q3 ‘15</a:t>
                      </a:r>
                      <a:endParaRPr lang="en-US" sz="1200" b="1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89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Large Counts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600" kern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Q4 ‘14</a:t>
                      </a:r>
                      <a:endParaRPr lang="en-US" sz="1200" b="1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Q3 ‘15</a:t>
                      </a:r>
                      <a:endParaRPr lang="en-US" sz="1200" b="1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708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Matched Probe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600" kern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Q4 ‘14</a:t>
                      </a:r>
                      <a:endParaRPr lang="en-US" sz="1200" b="1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Q3 ‘15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219200" y="6169223"/>
            <a:ext cx="647700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>
              <a:spcBef>
                <a:spcPts val="240"/>
              </a:spcBef>
            </a:pPr>
            <a:r>
              <a:rPr lang="en-US" b="1" baseline="30000" dirty="0" smtClean="0">
                <a:solidFill>
                  <a:srgbClr val="FF0000"/>
                </a:solidFill>
                <a:latin typeface="+mn-lt"/>
              </a:rPr>
              <a:t>1 </a:t>
            </a:r>
            <a:r>
              <a:rPr lang="en-US" b="1" dirty="0" smtClean="0">
                <a:solidFill>
                  <a:srgbClr val="FF0000"/>
                </a:solidFill>
                <a:latin typeface="+mn-lt"/>
              </a:rPr>
              <a:t>Open </a:t>
            </a:r>
            <a:r>
              <a:rPr lang="en-US" b="1" dirty="0" smtClean="0">
                <a:solidFill>
                  <a:srgbClr val="FF0000"/>
                </a:solidFill>
                <a:latin typeface="+mn-lt"/>
              </a:rPr>
              <a:t>source, but unsupported		</a:t>
            </a:r>
            <a:r>
              <a:rPr lang="en-US" b="1" baseline="30000" dirty="0" smtClean="0">
                <a:solidFill>
                  <a:srgbClr val="FF0000"/>
                </a:solidFill>
                <a:latin typeface="+mn-lt"/>
              </a:rPr>
              <a:t>2 </a:t>
            </a:r>
            <a:r>
              <a:rPr lang="en-US" b="1" dirty="0" smtClean="0">
                <a:solidFill>
                  <a:srgbClr val="FF0000"/>
                </a:solidFill>
                <a:latin typeface="+mn-lt"/>
              </a:rPr>
              <a:t>Beta </a:t>
            </a:r>
            <a:r>
              <a:rPr lang="en-US" b="1" dirty="0" smtClean="0">
                <a:solidFill>
                  <a:srgbClr val="FF0000"/>
                </a:solidFill>
                <a:latin typeface="+mn-lt"/>
              </a:rPr>
              <a:t>release</a:t>
            </a:r>
            <a:endParaRPr lang="en-US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71600" y="5559623"/>
            <a:ext cx="6477000" cy="55399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>
              <a:spcBef>
                <a:spcPts val="240"/>
              </a:spcBef>
            </a:pPr>
            <a:r>
              <a:rPr lang="en-US" b="1" dirty="0" smtClean="0">
                <a:solidFill>
                  <a:srgbClr val="660066"/>
                </a:solidFill>
                <a:latin typeface="+mn-lt"/>
              </a:rPr>
              <a:t>Release dates are estimates and are subject to change at any time.</a:t>
            </a:r>
          </a:p>
          <a:p>
            <a:pPr algn="ctr">
              <a:spcBef>
                <a:spcPts val="240"/>
              </a:spcBef>
            </a:pPr>
            <a:r>
              <a:rPr lang="en-US" b="1" dirty="0" smtClean="0">
                <a:solidFill>
                  <a:srgbClr val="660066"/>
                </a:solidFill>
                <a:latin typeface="+mn-lt"/>
              </a:rPr>
              <a:t>Empty cells indicate no </a:t>
            </a:r>
            <a:r>
              <a:rPr lang="en-US" b="1" i="1" dirty="0" smtClean="0">
                <a:solidFill>
                  <a:srgbClr val="660066"/>
                </a:solidFill>
                <a:latin typeface="+mn-lt"/>
              </a:rPr>
              <a:t>publicly announced</a:t>
            </a:r>
            <a:r>
              <a:rPr lang="en-US" b="1" dirty="0" smtClean="0">
                <a:solidFill>
                  <a:srgbClr val="660066"/>
                </a:solidFill>
                <a:latin typeface="+mn-lt"/>
              </a:rPr>
              <a:t> plan to implement/support that feature.</a:t>
            </a:r>
            <a:endParaRPr lang="en-US" b="1" dirty="0">
              <a:solidFill>
                <a:srgbClr val="660066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615757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argonne.updates">
  <a:themeElements>
    <a:clrScheme name="Custom 7">
      <a:dk1>
        <a:srgbClr val="616161"/>
      </a:dk1>
      <a:lt1>
        <a:srgbClr val="FFFFFF"/>
      </a:lt1>
      <a:dk2>
        <a:srgbClr val="1F497D"/>
      </a:dk2>
      <a:lt2>
        <a:srgbClr val="D2D2D2"/>
      </a:lt2>
      <a:accent1>
        <a:srgbClr val="A6C4DE"/>
      </a:accent1>
      <a:accent2>
        <a:srgbClr val="D8AC28"/>
      </a:accent2>
      <a:accent3>
        <a:srgbClr val="A22B38"/>
      </a:accent3>
      <a:accent4>
        <a:srgbClr val="7AB800"/>
      </a:accent4>
      <a:accent5>
        <a:srgbClr val="9D7D9E"/>
      </a:accent5>
      <a:accent6>
        <a:srgbClr val="BF5C28"/>
      </a:accent6>
      <a:hlink>
        <a:srgbClr val="4D8ABE"/>
      </a:hlink>
      <a:folHlink>
        <a:srgbClr val="4D8ABE"/>
      </a:folHlink>
    </a:clrScheme>
    <a:fontScheme name="Blue design">
      <a:majorFont>
        <a:latin typeface="Trebuchet MS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Blue design 1">
        <a:dk1>
          <a:srgbClr val="616161"/>
        </a:dk1>
        <a:lt1>
          <a:srgbClr val="FFFFFF"/>
        </a:lt1>
        <a:dk2>
          <a:srgbClr val="1F497D"/>
        </a:dk2>
        <a:lt2>
          <a:srgbClr val="D2D2D2"/>
        </a:lt2>
        <a:accent1>
          <a:srgbClr val="5C0426"/>
        </a:accent1>
        <a:accent2>
          <a:srgbClr val="9D7D9E"/>
        </a:accent2>
        <a:accent3>
          <a:srgbClr val="FFFFFF"/>
        </a:accent3>
        <a:accent4>
          <a:srgbClr val="525252"/>
        </a:accent4>
        <a:accent5>
          <a:srgbClr val="B5AAAC"/>
        </a:accent5>
        <a:accent6>
          <a:srgbClr val="8E718F"/>
        </a:accent6>
        <a:hlink>
          <a:srgbClr val="253D51"/>
        </a:hlink>
        <a:folHlink>
          <a:srgbClr val="0D204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2013-sc-mpi-hybrid</Template>
  <TotalTime>54791</TotalTime>
  <Words>217</Words>
  <Application>Microsoft Macintosh PowerPoint</Application>
  <PresentationFormat>On-screen Show (4:3)</PresentationFormat>
  <Paragraphs>113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argonne.updates</vt:lpstr>
      <vt:lpstr>Status of MPI-3 Implementations</vt:lpstr>
    </vt:vector>
  </TitlesOfParts>
  <Company>Steve Louis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Pavan Balaji</cp:lastModifiedBy>
  <cp:revision>908</cp:revision>
  <cp:lastPrinted>2013-06-19T19:47:29Z</cp:lastPrinted>
  <dcterms:created xsi:type="dcterms:W3CDTF">2011-04-27T19:57:20Z</dcterms:created>
  <dcterms:modified xsi:type="dcterms:W3CDTF">2014-06-05T04:23:41Z</dcterms:modified>
</cp:coreProperties>
</file>