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7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A6F85-C50F-4909-B7C2-0D9709AB2D5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F4EFF-3E5B-43FB-9A1B-4F1D689FB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30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Open Problems:</a:t>
            </a:r>
          </a:p>
          <a:p>
            <a:r>
              <a:rPr lang="en-US" sz="1200" dirty="0" smtClean="0"/>
              <a:t>1.) When an annotation is altered in </a:t>
            </a:r>
            <a:r>
              <a:rPr lang="en-US" sz="1200" dirty="0" err="1" smtClean="0"/>
              <a:t>Kbase</a:t>
            </a:r>
            <a:r>
              <a:rPr lang="en-US" sz="1200" dirty="0" smtClean="0"/>
              <a:t>, where do we store the altered annotations, and how do they get flushed back into the core?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F4EFF-3E5B-43FB-9A1B-4F1D689FBD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46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2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4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3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8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5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7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9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4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0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Oval 482"/>
          <p:cNvSpPr/>
          <p:nvPr/>
        </p:nvSpPr>
        <p:spPr>
          <a:xfrm>
            <a:off x="4656351" y="316494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Arrow Connector 124"/>
          <p:cNvCxnSpPr>
            <a:stCxn id="330" idx="3"/>
            <a:endCxn id="456" idx="2"/>
          </p:cNvCxnSpPr>
          <p:nvPr/>
        </p:nvCxnSpPr>
        <p:spPr>
          <a:xfrm>
            <a:off x="4023051" y="212467"/>
            <a:ext cx="180506" cy="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Rounded Rectangle 326"/>
          <p:cNvSpPr/>
          <p:nvPr/>
        </p:nvSpPr>
        <p:spPr>
          <a:xfrm rot="16200000">
            <a:off x="1764378" y="4601982"/>
            <a:ext cx="243840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/>
              <a:t>RegFAM</a:t>
            </a:r>
            <a:endParaRPr lang="en-US" sz="3000" b="1" dirty="0"/>
          </a:p>
        </p:txBody>
      </p:sp>
      <p:sp>
        <p:nvSpPr>
          <p:cNvPr id="330" name="Rectangle 329"/>
          <p:cNvSpPr/>
          <p:nvPr/>
        </p:nvSpPr>
        <p:spPr>
          <a:xfrm>
            <a:off x="3457575" y="120134"/>
            <a:ext cx="56547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4" name="Oval 333"/>
          <p:cNvSpPr/>
          <p:nvPr/>
        </p:nvSpPr>
        <p:spPr>
          <a:xfrm>
            <a:off x="4648200" y="13647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Rectangle 341"/>
          <p:cNvSpPr/>
          <p:nvPr/>
        </p:nvSpPr>
        <p:spPr>
          <a:xfrm>
            <a:off x="5058202" y="240268"/>
            <a:ext cx="56547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data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43" name="Straight Arrow Connector 342"/>
          <p:cNvCxnSpPr>
            <a:stCxn id="334" idx="6"/>
            <a:endCxn id="342" idx="1"/>
          </p:cNvCxnSpPr>
          <p:nvPr/>
        </p:nvCxnSpPr>
        <p:spPr>
          <a:xfrm>
            <a:off x="4800600" y="212677"/>
            <a:ext cx="257602" cy="2122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" name="Oval 347"/>
          <p:cNvSpPr/>
          <p:nvPr/>
        </p:nvSpPr>
        <p:spPr>
          <a:xfrm>
            <a:off x="5911850" y="479779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9" name="Straight Arrow Connector 348"/>
          <p:cNvCxnSpPr>
            <a:stCxn id="342" idx="3"/>
            <a:endCxn id="348" idx="2"/>
          </p:cNvCxnSpPr>
          <p:nvPr/>
        </p:nvCxnSpPr>
        <p:spPr>
          <a:xfrm>
            <a:off x="5623677" y="424934"/>
            <a:ext cx="288173" cy="1310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" name="Rectangle 357"/>
          <p:cNvSpPr/>
          <p:nvPr/>
        </p:nvSpPr>
        <p:spPr>
          <a:xfrm>
            <a:off x="4970229" y="730250"/>
            <a:ext cx="74142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annotation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data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80" name="Oval 379"/>
          <p:cNvSpPr/>
          <p:nvPr/>
        </p:nvSpPr>
        <p:spPr>
          <a:xfrm>
            <a:off x="4656351" y="2028051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2" name="Straight Arrow Connector 381"/>
          <p:cNvCxnSpPr>
            <a:stCxn id="348" idx="2"/>
            <a:endCxn id="358" idx="3"/>
          </p:cNvCxnSpPr>
          <p:nvPr/>
        </p:nvCxnSpPr>
        <p:spPr>
          <a:xfrm flipH="1">
            <a:off x="5711650" y="555979"/>
            <a:ext cx="200200" cy="358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8" name="Oval 387"/>
          <p:cNvSpPr/>
          <p:nvPr/>
        </p:nvSpPr>
        <p:spPr>
          <a:xfrm>
            <a:off x="4648200" y="914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9" name="Straight Arrow Connector 388"/>
          <p:cNvCxnSpPr>
            <a:stCxn id="358" idx="1"/>
            <a:endCxn id="388" idx="6"/>
          </p:cNvCxnSpPr>
          <p:nvPr/>
        </p:nvCxnSpPr>
        <p:spPr>
          <a:xfrm flipH="1">
            <a:off x="4800600" y="914916"/>
            <a:ext cx="169629" cy="75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Rounded Rectangle 324"/>
          <p:cNvSpPr/>
          <p:nvPr/>
        </p:nvSpPr>
        <p:spPr>
          <a:xfrm rot="16200000">
            <a:off x="5662949" y="356851"/>
            <a:ext cx="1094701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/>
              <a:t>RAST</a:t>
            </a:r>
            <a:endParaRPr lang="en-US" sz="3000" b="1" dirty="0"/>
          </a:p>
        </p:txBody>
      </p:sp>
      <p:sp>
        <p:nvSpPr>
          <p:cNvPr id="394" name="Rectangle 393"/>
          <p:cNvSpPr/>
          <p:nvPr/>
        </p:nvSpPr>
        <p:spPr>
          <a:xfrm>
            <a:off x="4977221" y="1230868"/>
            <a:ext cx="69967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</a:t>
            </a:r>
            <a:r>
              <a:rPr lang="en-US" sz="1200" dirty="0" smtClean="0">
                <a:solidFill>
                  <a:schemeClr val="tx1"/>
                </a:solidFill>
              </a:rPr>
              <a:t>nnotated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95" name="Straight Arrow Connector 394"/>
          <p:cNvCxnSpPr>
            <a:stCxn id="388" idx="6"/>
            <a:endCxn id="394" idx="1"/>
          </p:cNvCxnSpPr>
          <p:nvPr/>
        </p:nvCxnSpPr>
        <p:spPr>
          <a:xfrm>
            <a:off x="4800600" y="990600"/>
            <a:ext cx="176621" cy="424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Oval 399"/>
          <p:cNvSpPr/>
          <p:nvPr/>
        </p:nvSpPr>
        <p:spPr>
          <a:xfrm>
            <a:off x="5911850" y="1524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Rounded Rectangle 325"/>
          <p:cNvSpPr/>
          <p:nvPr/>
        </p:nvSpPr>
        <p:spPr>
          <a:xfrm rot="16200000">
            <a:off x="3953568" y="3267765"/>
            <a:ext cx="451347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/>
              <a:t>Model SEED</a:t>
            </a:r>
            <a:endParaRPr lang="en-US" sz="3000" b="1" dirty="0"/>
          </a:p>
        </p:txBody>
      </p:sp>
      <p:cxnSp>
        <p:nvCxnSpPr>
          <p:cNvPr id="404" name="Straight Arrow Connector 403"/>
          <p:cNvCxnSpPr>
            <a:stCxn id="394" idx="3"/>
            <a:endCxn id="400" idx="2"/>
          </p:cNvCxnSpPr>
          <p:nvPr/>
        </p:nvCxnSpPr>
        <p:spPr>
          <a:xfrm>
            <a:off x="5676900" y="1415534"/>
            <a:ext cx="23495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4" name="Rectangle 413"/>
          <p:cNvSpPr/>
          <p:nvPr/>
        </p:nvSpPr>
        <p:spPr>
          <a:xfrm>
            <a:off x="5100590" y="1688068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16" name="Oval 415"/>
          <p:cNvSpPr/>
          <p:nvPr/>
        </p:nvSpPr>
        <p:spPr>
          <a:xfrm>
            <a:off x="5911850" y="2438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Rectangle 416"/>
          <p:cNvSpPr/>
          <p:nvPr/>
        </p:nvSpPr>
        <p:spPr>
          <a:xfrm>
            <a:off x="5100587" y="2119868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18" name="Straight Arrow Connector 417"/>
          <p:cNvCxnSpPr>
            <a:stCxn id="400" idx="2"/>
            <a:endCxn id="414" idx="3"/>
          </p:cNvCxnSpPr>
          <p:nvPr/>
        </p:nvCxnSpPr>
        <p:spPr>
          <a:xfrm flipH="1">
            <a:off x="5553535" y="1600200"/>
            <a:ext cx="358315" cy="27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Arrow Connector 420"/>
          <p:cNvCxnSpPr>
            <a:stCxn id="414" idx="1"/>
            <a:endCxn id="380" idx="6"/>
          </p:cNvCxnSpPr>
          <p:nvPr/>
        </p:nvCxnSpPr>
        <p:spPr>
          <a:xfrm flipH="1">
            <a:off x="4808751" y="1872734"/>
            <a:ext cx="291839" cy="2315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Arrow Connector 423"/>
          <p:cNvCxnSpPr>
            <a:stCxn id="380" idx="6"/>
            <a:endCxn id="417" idx="1"/>
          </p:cNvCxnSpPr>
          <p:nvPr/>
        </p:nvCxnSpPr>
        <p:spPr>
          <a:xfrm>
            <a:off x="4808751" y="2104251"/>
            <a:ext cx="291836" cy="2002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Arrow Connector 426"/>
          <p:cNvCxnSpPr>
            <a:stCxn id="417" idx="3"/>
            <a:endCxn id="416" idx="2"/>
          </p:cNvCxnSpPr>
          <p:nvPr/>
        </p:nvCxnSpPr>
        <p:spPr>
          <a:xfrm>
            <a:off x="5553532" y="2304534"/>
            <a:ext cx="358318" cy="21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Rectangle 431"/>
          <p:cNvSpPr/>
          <p:nvPr/>
        </p:nvSpPr>
        <p:spPr>
          <a:xfrm>
            <a:off x="5033742" y="2590800"/>
            <a:ext cx="58663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33" name="Straight Arrow Connector 432"/>
          <p:cNvCxnSpPr>
            <a:stCxn id="416" idx="2"/>
            <a:endCxn id="432" idx="3"/>
          </p:cNvCxnSpPr>
          <p:nvPr/>
        </p:nvCxnSpPr>
        <p:spPr>
          <a:xfrm flipH="1">
            <a:off x="5620377" y="2514600"/>
            <a:ext cx="291473" cy="260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Arrow Connector 436"/>
          <p:cNvCxnSpPr>
            <a:stCxn id="432" idx="1"/>
            <a:endCxn id="483" idx="6"/>
          </p:cNvCxnSpPr>
          <p:nvPr/>
        </p:nvCxnSpPr>
        <p:spPr>
          <a:xfrm flipH="1">
            <a:off x="4808751" y="2775466"/>
            <a:ext cx="224991" cy="4656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7" name="Oval 446"/>
          <p:cNvSpPr/>
          <p:nvPr/>
        </p:nvSpPr>
        <p:spPr>
          <a:xfrm>
            <a:off x="5911852" y="3808866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Rectangle 449"/>
          <p:cNvSpPr/>
          <p:nvPr/>
        </p:nvSpPr>
        <p:spPr>
          <a:xfrm>
            <a:off x="5090265" y="3048000"/>
            <a:ext cx="58663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sp>
        <p:nvSpPr>
          <p:cNvPr id="456" name="Oval 455"/>
          <p:cNvSpPr/>
          <p:nvPr/>
        </p:nvSpPr>
        <p:spPr>
          <a:xfrm>
            <a:off x="4203557" y="13647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val 460"/>
          <p:cNvSpPr/>
          <p:nvPr/>
        </p:nvSpPr>
        <p:spPr>
          <a:xfrm>
            <a:off x="3124200" y="13647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2" name="Straight Arrow Connector 461"/>
          <p:cNvCxnSpPr>
            <a:stCxn id="461" idx="6"/>
            <a:endCxn id="330" idx="1"/>
          </p:cNvCxnSpPr>
          <p:nvPr/>
        </p:nvCxnSpPr>
        <p:spPr>
          <a:xfrm flipV="1">
            <a:off x="3276600" y="212467"/>
            <a:ext cx="180975" cy="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Rectangle 466"/>
          <p:cNvSpPr/>
          <p:nvPr/>
        </p:nvSpPr>
        <p:spPr>
          <a:xfrm>
            <a:off x="3324874" y="2650867"/>
            <a:ext cx="79278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raw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phenotypes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71" name="Oval 470"/>
          <p:cNvSpPr/>
          <p:nvPr/>
        </p:nvSpPr>
        <p:spPr>
          <a:xfrm>
            <a:off x="3124200" y="2514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2" name="Straight Arrow Connector 471"/>
          <p:cNvCxnSpPr>
            <a:stCxn id="471" idx="6"/>
            <a:endCxn id="467" idx="1"/>
          </p:cNvCxnSpPr>
          <p:nvPr/>
        </p:nvCxnSpPr>
        <p:spPr>
          <a:xfrm>
            <a:off x="3276600" y="2590800"/>
            <a:ext cx="48274" cy="337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Arrow Connector 475"/>
          <p:cNvCxnSpPr>
            <a:stCxn id="467" idx="3"/>
            <a:endCxn id="477" idx="2"/>
          </p:cNvCxnSpPr>
          <p:nvPr/>
        </p:nvCxnSpPr>
        <p:spPr>
          <a:xfrm>
            <a:off x="4117655" y="2927866"/>
            <a:ext cx="85902" cy="32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7" name="Oval 476"/>
          <p:cNvSpPr/>
          <p:nvPr/>
        </p:nvSpPr>
        <p:spPr>
          <a:xfrm>
            <a:off x="4203557" y="31718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Rounded Rectangle 323"/>
          <p:cNvSpPr/>
          <p:nvPr/>
        </p:nvSpPr>
        <p:spPr>
          <a:xfrm rot="16200000">
            <a:off x="1170802" y="3156581"/>
            <a:ext cx="669416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/>
              <a:t>KBase</a:t>
            </a:r>
            <a:endParaRPr lang="en-US" sz="3000" b="1" dirty="0"/>
          </a:p>
        </p:txBody>
      </p:sp>
      <p:sp>
        <p:nvSpPr>
          <p:cNvPr id="459" name="Rounded Rectangle 458"/>
          <p:cNvSpPr/>
          <p:nvPr/>
        </p:nvSpPr>
        <p:spPr>
          <a:xfrm rot="16200000">
            <a:off x="1317311" y="1483039"/>
            <a:ext cx="334708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/>
              <a:t>User</a:t>
            </a:r>
            <a:endParaRPr lang="en-US" sz="3000" b="1" dirty="0"/>
          </a:p>
        </p:txBody>
      </p:sp>
      <p:cxnSp>
        <p:nvCxnSpPr>
          <p:cNvPr id="484" name="Straight Arrow Connector 483"/>
          <p:cNvCxnSpPr>
            <a:stCxn id="483" idx="6"/>
            <a:endCxn id="450" idx="1"/>
          </p:cNvCxnSpPr>
          <p:nvPr/>
        </p:nvCxnSpPr>
        <p:spPr>
          <a:xfrm flipV="1">
            <a:off x="4808751" y="3232666"/>
            <a:ext cx="281514" cy="84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Straight Arrow Connector 486"/>
          <p:cNvCxnSpPr>
            <a:stCxn id="450" idx="3"/>
            <a:endCxn id="447" idx="2"/>
          </p:cNvCxnSpPr>
          <p:nvPr/>
        </p:nvCxnSpPr>
        <p:spPr>
          <a:xfrm>
            <a:off x="5676900" y="3232666"/>
            <a:ext cx="234952" cy="6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6" name="Rectangle 495"/>
          <p:cNvSpPr/>
          <p:nvPr/>
        </p:nvSpPr>
        <p:spPr>
          <a:xfrm>
            <a:off x="4911794" y="3505200"/>
            <a:ext cx="79278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refined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phenotypes</a:t>
            </a:r>
          </a:p>
        </p:txBody>
      </p:sp>
      <p:cxnSp>
        <p:nvCxnSpPr>
          <p:cNvPr id="497" name="Straight Arrow Connector 496"/>
          <p:cNvCxnSpPr>
            <a:stCxn id="447" idx="2"/>
            <a:endCxn id="518" idx="3"/>
          </p:cNvCxnSpPr>
          <p:nvPr/>
        </p:nvCxnSpPr>
        <p:spPr>
          <a:xfrm flipH="1">
            <a:off x="5706861" y="3885066"/>
            <a:ext cx="204991" cy="426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Straight Arrow Connector 499"/>
          <p:cNvCxnSpPr>
            <a:stCxn id="483" idx="6"/>
            <a:endCxn id="496" idx="1"/>
          </p:cNvCxnSpPr>
          <p:nvPr/>
        </p:nvCxnSpPr>
        <p:spPr>
          <a:xfrm>
            <a:off x="4808751" y="3241145"/>
            <a:ext cx="103043" cy="541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" name="Rectangle 517"/>
          <p:cNvSpPr/>
          <p:nvPr/>
        </p:nvSpPr>
        <p:spPr>
          <a:xfrm>
            <a:off x="4953000" y="4126468"/>
            <a:ext cx="75386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predictions</a:t>
            </a:r>
          </a:p>
        </p:txBody>
      </p:sp>
      <p:sp>
        <p:nvSpPr>
          <p:cNvPr id="522" name="Oval 521"/>
          <p:cNvSpPr/>
          <p:nvPr/>
        </p:nvSpPr>
        <p:spPr>
          <a:xfrm>
            <a:off x="4695174" y="4343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3" name="Straight Arrow Connector 522"/>
          <p:cNvCxnSpPr>
            <a:stCxn id="518" idx="1"/>
            <a:endCxn id="522" idx="6"/>
          </p:cNvCxnSpPr>
          <p:nvPr/>
        </p:nvCxnSpPr>
        <p:spPr>
          <a:xfrm flipH="1">
            <a:off x="4847574" y="4311134"/>
            <a:ext cx="105426" cy="108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8" name="Rectangle 527"/>
          <p:cNvSpPr/>
          <p:nvPr/>
        </p:nvSpPr>
        <p:spPr>
          <a:xfrm>
            <a:off x="6477000" y="1482264"/>
            <a:ext cx="1447800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Model Reconstruction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532" name="Rectangle 531"/>
          <p:cNvSpPr/>
          <p:nvPr/>
        </p:nvSpPr>
        <p:spPr>
          <a:xfrm>
            <a:off x="6477002" y="2390830"/>
            <a:ext cx="106679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Model </a:t>
            </a:r>
            <a:r>
              <a:rPr lang="en-US" sz="1200" dirty="0" err="1" smtClean="0">
                <a:solidFill>
                  <a:srgbClr val="C00000"/>
                </a:solidFill>
              </a:rPr>
              <a:t>gapfilling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533" name="Rectangle 532"/>
          <p:cNvSpPr/>
          <p:nvPr/>
        </p:nvSpPr>
        <p:spPr>
          <a:xfrm>
            <a:off x="6477002" y="3773922"/>
            <a:ext cx="137159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Flux Balance Analysis</a:t>
            </a:r>
            <a:endParaRPr lang="en-US" sz="1200" dirty="0">
              <a:solidFill>
                <a:srgbClr val="C00000"/>
              </a:solidFill>
            </a:endParaRPr>
          </a:p>
        </p:txBody>
      </p:sp>
      <p:cxnSp>
        <p:nvCxnSpPr>
          <p:cNvPr id="535" name="Straight Arrow Connector 534"/>
          <p:cNvCxnSpPr>
            <a:stCxn id="496" idx="3"/>
            <a:endCxn id="447" idx="2"/>
          </p:cNvCxnSpPr>
          <p:nvPr/>
        </p:nvCxnSpPr>
        <p:spPr>
          <a:xfrm>
            <a:off x="5704575" y="3782199"/>
            <a:ext cx="207277" cy="1028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Oval 540"/>
          <p:cNvSpPr/>
          <p:nvPr/>
        </p:nvSpPr>
        <p:spPr>
          <a:xfrm>
            <a:off x="5911852" y="5181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Rectangle 543"/>
          <p:cNvSpPr/>
          <p:nvPr/>
        </p:nvSpPr>
        <p:spPr>
          <a:xfrm>
            <a:off x="4973693" y="4596429"/>
            <a:ext cx="75386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phenotype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d</a:t>
            </a:r>
            <a:r>
              <a:rPr lang="en-US" sz="1200" dirty="0" smtClean="0">
                <a:solidFill>
                  <a:schemeClr val="tx1"/>
                </a:solidFill>
              </a:rPr>
              <a:t>ata and 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predictions</a:t>
            </a:r>
          </a:p>
        </p:txBody>
      </p:sp>
      <p:cxnSp>
        <p:nvCxnSpPr>
          <p:cNvPr id="545" name="Straight Arrow Connector 544"/>
          <p:cNvCxnSpPr>
            <a:stCxn id="522" idx="6"/>
            <a:endCxn id="544" idx="1"/>
          </p:cNvCxnSpPr>
          <p:nvPr/>
        </p:nvCxnSpPr>
        <p:spPr>
          <a:xfrm>
            <a:off x="4847574" y="4419600"/>
            <a:ext cx="126119" cy="4538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Arrow Connector 547"/>
          <p:cNvCxnSpPr>
            <a:stCxn id="544" idx="3"/>
            <a:endCxn id="541" idx="2"/>
          </p:cNvCxnSpPr>
          <p:nvPr/>
        </p:nvCxnSpPr>
        <p:spPr>
          <a:xfrm>
            <a:off x="5727554" y="4873428"/>
            <a:ext cx="184298" cy="3843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2" name="Rectangle 551"/>
          <p:cNvSpPr/>
          <p:nvPr/>
        </p:nvSpPr>
        <p:spPr>
          <a:xfrm>
            <a:off x="6477002" y="5142407"/>
            <a:ext cx="83819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C00000"/>
                </a:solidFill>
              </a:rPr>
              <a:t>Growmatch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555" name="Rectangle 554"/>
          <p:cNvSpPr/>
          <p:nvPr/>
        </p:nvSpPr>
        <p:spPr>
          <a:xfrm>
            <a:off x="5032139" y="5334000"/>
            <a:ext cx="70288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</a:t>
            </a:r>
            <a:r>
              <a:rPr lang="en-US" sz="1200" dirty="0" smtClean="0">
                <a:solidFill>
                  <a:schemeClr val="tx1"/>
                </a:solidFill>
              </a:rPr>
              <a:t>econciled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sp>
        <p:nvSpPr>
          <p:cNvPr id="558" name="Oval 557"/>
          <p:cNvSpPr/>
          <p:nvPr/>
        </p:nvSpPr>
        <p:spPr>
          <a:xfrm>
            <a:off x="4695174" y="5665232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9" name="Straight Arrow Connector 558"/>
          <p:cNvCxnSpPr>
            <a:stCxn id="555" idx="1"/>
            <a:endCxn id="558" idx="6"/>
          </p:cNvCxnSpPr>
          <p:nvPr/>
        </p:nvCxnSpPr>
        <p:spPr>
          <a:xfrm flipH="1">
            <a:off x="4847574" y="5518666"/>
            <a:ext cx="184565" cy="2227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2" name="Straight Arrow Connector 561"/>
          <p:cNvCxnSpPr>
            <a:stCxn id="541" idx="2"/>
            <a:endCxn id="555" idx="3"/>
          </p:cNvCxnSpPr>
          <p:nvPr/>
        </p:nvCxnSpPr>
        <p:spPr>
          <a:xfrm flipH="1">
            <a:off x="5735025" y="5257800"/>
            <a:ext cx="176827" cy="260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 rot="16200000">
            <a:off x="-1018395" y="1897172"/>
            <a:ext cx="3412857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3000" dirty="0" smtClean="0">
                <a:solidFill>
                  <a:schemeClr val="tx1"/>
                </a:solidFill>
              </a:rPr>
              <a:t>FIRST DRAFT: IGNORE</a:t>
            </a:r>
            <a:endParaRPr lang="en-US" sz="3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45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487" y="215964"/>
            <a:ext cx="59881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Genome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185755"/>
            <a:ext cx="767005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>
                <a:solidFill>
                  <a:srgbClr val="7030A0"/>
                </a:solidFill>
              </a:rPr>
              <a:t>g</a:t>
            </a:r>
            <a:r>
              <a:rPr lang="en-US" sz="1200" b="1" dirty="0" smtClean="0">
                <a:solidFill>
                  <a:srgbClr val="7030A0"/>
                </a:solidFill>
              </a:rPr>
              <a:t>rowth 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28331" y="1973997"/>
            <a:ext cx="76700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>
                <a:solidFill>
                  <a:srgbClr val="7030A0"/>
                </a:solidFill>
              </a:rPr>
              <a:t>e</a:t>
            </a:r>
            <a:r>
              <a:rPr lang="en-US" sz="1200" b="1" dirty="0" smtClean="0">
                <a:solidFill>
                  <a:srgbClr val="7030A0"/>
                </a:solidFill>
              </a:rPr>
              <a:t>xpression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215964"/>
            <a:ext cx="757451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Annotation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85262" y="4191000"/>
            <a:ext cx="7492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Conversion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t</a:t>
            </a:r>
            <a:r>
              <a:rPr lang="en-US" sz="1200" dirty="0" smtClean="0">
                <a:solidFill>
                  <a:srgbClr val="FF0000"/>
                </a:solidFill>
              </a:rPr>
              <a:t>o growth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nogrowth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5647" y="135299"/>
            <a:ext cx="71570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Annotated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30068" y="123631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33502" y="135299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13" name="Straight Arrow Connector 12"/>
          <p:cNvCxnSpPr>
            <a:stCxn id="4" idx="3"/>
            <a:endCxn id="7" idx="1"/>
          </p:cNvCxnSpPr>
          <p:nvPr/>
        </p:nvCxnSpPr>
        <p:spPr>
          <a:xfrm>
            <a:off x="675305" y="308297"/>
            <a:ext cx="31529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3"/>
            <a:endCxn id="11" idx="1"/>
          </p:cNvCxnSpPr>
          <p:nvPr/>
        </p:nvCxnSpPr>
        <p:spPr>
          <a:xfrm flipV="1">
            <a:off x="2861356" y="308297"/>
            <a:ext cx="36871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1" idx="3"/>
            <a:endCxn id="12" idx="1"/>
          </p:cNvCxnSpPr>
          <p:nvPr/>
        </p:nvCxnSpPr>
        <p:spPr>
          <a:xfrm>
            <a:off x="4197320" y="308297"/>
            <a:ext cx="43618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485228" y="152400"/>
            <a:ext cx="61709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12" idx="3"/>
            <a:endCxn id="28" idx="1"/>
          </p:cNvCxnSpPr>
          <p:nvPr/>
        </p:nvCxnSpPr>
        <p:spPr>
          <a:xfrm>
            <a:off x="5086447" y="319965"/>
            <a:ext cx="398781" cy="1710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" idx="3"/>
            <a:endCxn id="9" idx="1"/>
          </p:cNvCxnSpPr>
          <p:nvPr/>
        </p:nvCxnSpPr>
        <p:spPr>
          <a:xfrm>
            <a:off x="1748051" y="308297"/>
            <a:ext cx="397596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165359" y="991327"/>
            <a:ext cx="69294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prediction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>
            <a:stCxn id="9" idx="2"/>
            <a:endCxn id="37" idx="0"/>
          </p:cNvCxnSpPr>
          <p:nvPr/>
        </p:nvCxnSpPr>
        <p:spPr>
          <a:xfrm>
            <a:off x="2503502" y="504631"/>
            <a:ext cx="8331" cy="4866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391706" y="1083660"/>
            <a:ext cx="62337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Regulons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>
            <a:stCxn id="37" idx="3"/>
            <a:endCxn id="45" idx="1"/>
          </p:cNvCxnSpPr>
          <p:nvPr/>
        </p:nvCxnSpPr>
        <p:spPr>
          <a:xfrm>
            <a:off x="2858306" y="1175993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5485228" y="991327"/>
            <a:ext cx="61516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52" name="Straight Arrow Connector 51"/>
          <p:cNvCxnSpPr>
            <a:stCxn id="28" idx="2"/>
            <a:endCxn id="51" idx="0"/>
          </p:cNvCxnSpPr>
          <p:nvPr/>
        </p:nvCxnSpPr>
        <p:spPr>
          <a:xfrm flipH="1">
            <a:off x="5792812" y="521732"/>
            <a:ext cx="962" cy="46959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531213" y="1976735"/>
            <a:ext cx="67755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c</a:t>
            </a:r>
            <a:r>
              <a:rPr lang="en-US" sz="1200" dirty="0" smtClean="0">
                <a:solidFill>
                  <a:srgbClr val="FF0000"/>
                </a:solidFill>
              </a:rPr>
              <a:t>onstrain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formation</a:t>
            </a:r>
          </a:p>
        </p:txBody>
      </p:sp>
      <p:cxnSp>
        <p:nvCxnSpPr>
          <p:cNvPr id="61" name="Straight Arrow Connector 60"/>
          <p:cNvCxnSpPr>
            <a:stCxn id="51" idx="1"/>
            <a:endCxn id="60" idx="0"/>
          </p:cNvCxnSpPr>
          <p:nvPr/>
        </p:nvCxnSpPr>
        <p:spPr>
          <a:xfrm flipH="1">
            <a:off x="4869992" y="1175993"/>
            <a:ext cx="615236" cy="80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5" idx="3"/>
            <a:endCxn id="60" idx="0"/>
          </p:cNvCxnSpPr>
          <p:nvPr/>
        </p:nvCxnSpPr>
        <p:spPr>
          <a:xfrm>
            <a:off x="4015083" y="1175993"/>
            <a:ext cx="854909" cy="80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4603332" y="3299940"/>
            <a:ext cx="52732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RegFBA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71" name="Straight Arrow Connector 70"/>
          <p:cNvCxnSpPr>
            <a:stCxn id="60" idx="2"/>
            <a:endCxn id="70" idx="0"/>
          </p:cNvCxnSpPr>
          <p:nvPr/>
        </p:nvCxnSpPr>
        <p:spPr>
          <a:xfrm flipH="1">
            <a:off x="4866994" y="2530733"/>
            <a:ext cx="2998" cy="76920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3369007" y="1981200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cxnSp>
        <p:nvCxnSpPr>
          <p:cNvPr id="77" name="Straight Arrow Connector 76"/>
          <p:cNvCxnSpPr>
            <a:stCxn id="45" idx="2"/>
            <a:endCxn id="76" idx="0"/>
          </p:cNvCxnSpPr>
          <p:nvPr/>
        </p:nvCxnSpPr>
        <p:spPr>
          <a:xfrm>
            <a:off x="3703395" y="1268326"/>
            <a:ext cx="34784" cy="7128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6" idx="3"/>
            <a:endCxn id="76" idx="1"/>
          </p:cNvCxnSpPr>
          <p:nvPr/>
        </p:nvCxnSpPr>
        <p:spPr>
          <a:xfrm>
            <a:off x="2895336" y="2250996"/>
            <a:ext cx="473671" cy="720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3388213" y="3179802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err="1" smtClean="0">
                <a:solidFill>
                  <a:srgbClr val="00B050"/>
                </a:solidFill>
              </a:rPr>
              <a:t>Regulon</a:t>
            </a:r>
            <a:endParaRPr lang="en-US" sz="12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85" name="Straight Arrow Connector 84"/>
          <p:cNvCxnSpPr>
            <a:stCxn id="76" idx="2"/>
            <a:endCxn id="84" idx="0"/>
          </p:cNvCxnSpPr>
          <p:nvPr/>
        </p:nvCxnSpPr>
        <p:spPr>
          <a:xfrm>
            <a:off x="3738179" y="2535198"/>
            <a:ext cx="24015" cy="6446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6635689" y="152400"/>
            <a:ext cx="60202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Flux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Coupling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analysis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93" name="Straight Arrow Connector 92"/>
          <p:cNvCxnSpPr>
            <a:stCxn id="51" idx="3"/>
            <a:endCxn id="92" idx="1"/>
          </p:cNvCxnSpPr>
          <p:nvPr/>
        </p:nvCxnSpPr>
        <p:spPr>
          <a:xfrm flipV="1">
            <a:off x="6100396" y="429399"/>
            <a:ext cx="535293" cy="7465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7717575" y="1175993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7717575" y="163163"/>
            <a:ext cx="81362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Functionally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coupled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06" name="Straight Arrow Connector 105"/>
          <p:cNvCxnSpPr>
            <a:stCxn id="92" idx="3"/>
            <a:endCxn id="105" idx="1"/>
          </p:cNvCxnSpPr>
          <p:nvPr/>
        </p:nvCxnSpPr>
        <p:spPr>
          <a:xfrm>
            <a:off x="7237713" y="429399"/>
            <a:ext cx="479862" cy="107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105" idx="2"/>
            <a:endCxn id="101" idx="0"/>
          </p:cNvCxnSpPr>
          <p:nvPr/>
        </p:nvCxnSpPr>
        <p:spPr>
          <a:xfrm flipH="1">
            <a:off x="8086747" y="717161"/>
            <a:ext cx="37639" cy="45883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16"/>
          <p:cNvCxnSpPr>
            <a:stCxn id="6" idx="2"/>
            <a:endCxn id="101" idx="1"/>
          </p:cNvCxnSpPr>
          <p:nvPr/>
        </p:nvCxnSpPr>
        <p:spPr>
          <a:xfrm rot="5400000" flipH="1" flipV="1">
            <a:off x="4577202" y="-612377"/>
            <a:ext cx="1075003" cy="5205741"/>
          </a:xfrm>
          <a:prstGeom prst="curvedConnector4">
            <a:avLst>
              <a:gd name="adj1" fmla="val -21265"/>
              <a:gd name="adj2" fmla="val 72712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7717575" y="2258199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28" name="Straight Arrow Connector 127"/>
          <p:cNvCxnSpPr>
            <a:stCxn id="101" idx="2"/>
            <a:endCxn id="127" idx="0"/>
          </p:cNvCxnSpPr>
          <p:nvPr/>
        </p:nvCxnSpPr>
        <p:spPr>
          <a:xfrm>
            <a:off x="8086747" y="1729991"/>
            <a:ext cx="4809" cy="5282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5" idx="3"/>
            <a:endCxn id="8" idx="1"/>
          </p:cNvCxnSpPr>
          <p:nvPr/>
        </p:nvCxnSpPr>
        <p:spPr>
          <a:xfrm flipV="1">
            <a:off x="767005" y="4467999"/>
            <a:ext cx="1418257" cy="870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3464413" y="4191000"/>
            <a:ext cx="66338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err="1">
                <a:solidFill>
                  <a:schemeClr val="tx1"/>
                </a:solidFill>
              </a:rPr>
              <a:t>n</a:t>
            </a:r>
            <a:r>
              <a:rPr lang="en-US" sz="1200" dirty="0" err="1" smtClean="0">
                <a:solidFill>
                  <a:schemeClr val="tx1"/>
                </a:solidFill>
              </a:rPr>
              <a:t>ogrowth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calls</a:t>
            </a:r>
          </a:p>
        </p:txBody>
      </p:sp>
      <p:cxnSp>
        <p:nvCxnSpPr>
          <p:cNvPr id="156" name="Straight Arrow Connector 155"/>
          <p:cNvCxnSpPr>
            <a:stCxn id="8" idx="3"/>
            <a:endCxn id="155" idx="1"/>
          </p:cNvCxnSpPr>
          <p:nvPr/>
        </p:nvCxnSpPr>
        <p:spPr>
          <a:xfrm>
            <a:off x="2934506" y="4467999"/>
            <a:ext cx="5299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/>
          <p:cNvSpPr/>
          <p:nvPr/>
        </p:nvSpPr>
        <p:spPr>
          <a:xfrm>
            <a:off x="4637546" y="4191000"/>
            <a:ext cx="731867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FBA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Phenotype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simulation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63" name="Straight Arrow Connector 162"/>
          <p:cNvCxnSpPr>
            <a:stCxn id="70" idx="2"/>
            <a:endCxn id="162" idx="0"/>
          </p:cNvCxnSpPr>
          <p:nvPr/>
        </p:nvCxnSpPr>
        <p:spPr>
          <a:xfrm>
            <a:off x="4866994" y="3669272"/>
            <a:ext cx="136486" cy="5217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55" idx="3"/>
            <a:endCxn id="162" idx="1"/>
          </p:cNvCxnSpPr>
          <p:nvPr/>
        </p:nvCxnSpPr>
        <p:spPr>
          <a:xfrm>
            <a:off x="4127801" y="4467999"/>
            <a:ext cx="50974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6078625" y="4191000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71" name="Straight Arrow Connector 170"/>
          <p:cNvCxnSpPr>
            <a:stCxn id="162" idx="3"/>
            <a:endCxn id="170" idx="1"/>
          </p:cNvCxnSpPr>
          <p:nvPr/>
        </p:nvCxnSpPr>
        <p:spPr>
          <a:xfrm>
            <a:off x="5369413" y="4467999"/>
            <a:ext cx="70921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180"/>
          <p:cNvSpPr/>
          <p:nvPr/>
        </p:nvSpPr>
        <p:spPr>
          <a:xfrm>
            <a:off x="6055213" y="5181600"/>
            <a:ext cx="78643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Growmatch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182" name="Straight Arrow Connector 181"/>
          <p:cNvCxnSpPr>
            <a:stCxn id="170" idx="2"/>
            <a:endCxn id="181" idx="0"/>
          </p:cNvCxnSpPr>
          <p:nvPr/>
        </p:nvCxnSpPr>
        <p:spPr>
          <a:xfrm flipH="1">
            <a:off x="6448430" y="4744998"/>
            <a:ext cx="4176" cy="43660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ctangle 186"/>
          <p:cNvSpPr/>
          <p:nvPr/>
        </p:nvSpPr>
        <p:spPr>
          <a:xfrm>
            <a:off x="7707829" y="5105400"/>
            <a:ext cx="74809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</p:txBody>
      </p:sp>
      <p:cxnSp>
        <p:nvCxnSpPr>
          <p:cNvPr id="188" name="Straight Arrow Connector 187"/>
          <p:cNvCxnSpPr>
            <a:stCxn id="181" idx="3"/>
            <a:endCxn id="187" idx="1"/>
          </p:cNvCxnSpPr>
          <p:nvPr/>
        </p:nvCxnSpPr>
        <p:spPr>
          <a:xfrm>
            <a:off x="6841647" y="5273933"/>
            <a:ext cx="866182" cy="1613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193"/>
          <p:cNvSpPr/>
          <p:nvPr/>
        </p:nvSpPr>
        <p:spPr>
          <a:xfrm>
            <a:off x="6136592" y="5939135"/>
            <a:ext cx="63203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95" name="Straight Arrow Connector 194"/>
          <p:cNvCxnSpPr>
            <a:stCxn id="181" idx="2"/>
            <a:endCxn id="194" idx="0"/>
          </p:cNvCxnSpPr>
          <p:nvPr/>
        </p:nvCxnSpPr>
        <p:spPr>
          <a:xfrm>
            <a:off x="6448430" y="5366266"/>
            <a:ext cx="4178" cy="5728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/>
          <p:cNvSpPr/>
          <p:nvPr/>
        </p:nvSpPr>
        <p:spPr>
          <a:xfrm>
            <a:off x="4885957" y="5846802"/>
            <a:ext cx="64562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gene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search</a:t>
            </a:r>
          </a:p>
        </p:txBody>
      </p:sp>
      <p:cxnSp>
        <p:nvCxnSpPr>
          <p:cNvPr id="202" name="Straight Arrow Connector 201"/>
          <p:cNvCxnSpPr>
            <a:stCxn id="194" idx="1"/>
            <a:endCxn id="201" idx="3"/>
          </p:cNvCxnSpPr>
          <p:nvPr/>
        </p:nvCxnSpPr>
        <p:spPr>
          <a:xfrm flipH="1">
            <a:off x="5531582" y="6123801"/>
            <a:ext cx="60501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 207"/>
          <p:cNvSpPr/>
          <p:nvPr/>
        </p:nvSpPr>
        <p:spPr>
          <a:xfrm>
            <a:off x="4709475" y="5029200"/>
            <a:ext cx="81233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Inconsistent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</a:t>
            </a:r>
            <a:r>
              <a:rPr lang="en-US" sz="1200" dirty="0" smtClean="0">
                <a:solidFill>
                  <a:schemeClr val="tx1"/>
                </a:solidFill>
              </a:rPr>
              <a:t>eaction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list</a:t>
            </a:r>
          </a:p>
        </p:txBody>
      </p:sp>
      <p:cxnSp>
        <p:nvCxnSpPr>
          <p:cNvPr id="209" name="Straight Arrow Connector 208"/>
          <p:cNvCxnSpPr>
            <a:stCxn id="181" idx="1"/>
            <a:endCxn id="208" idx="3"/>
          </p:cNvCxnSpPr>
          <p:nvPr/>
        </p:nvCxnSpPr>
        <p:spPr>
          <a:xfrm flipH="1">
            <a:off x="5521813" y="5273933"/>
            <a:ext cx="533400" cy="3226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ectangle 214"/>
          <p:cNvSpPr/>
          <p:nvPr/>
        </p:nvSpPr>
        <p:spPr>
          <a:xfrm>
            <a:off x="3388213" y="5117068"/>
            <a:ext cx="89672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Annotation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reassignment</a:t>
            </a:r>
          </a:p>
        </p:txBody>
      </p:sp>
      <p:cxnSp>
        <p:nvCxnSpPr>
          <p:cNvPr id="216" name="Straight Arrow Connector 215"/>
          <p:cNvCxnSpPr>
            <a:stCxn id="208" idx="1"/>
            <a:endCxn id="215" idx="3"/>
          </p:cNvCxnSpPr>
          <p:nvPr/>
        </p:nvCxnSpPr>
        <p:spPr>
          <a:xfrm flipH="1" flipV="1">
            <a:off x="4284933" y="5301734"/>
            <a:ext cx="424542" cy="44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Rectangle 219"/>
          <p:cNvSpPr/>
          <p:nvPr/>
        </p:nvSpPr>
        <p:spPr>
          <a:xfrm>
            <a:off x="3517878" y="5971010"/>
            <a:ext cx="7642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annotation</a:t>
            </a:r>
          </a:p>
        </p:txBody>
      </p:sp>
      <p:cxnSp>
        <p:nvCxnSpPr>
          <p:cNvPr id="221" name="Straight Arrow Connector 220"/>
          <p:cNvCxnSpPr>
            <a:stCxn id="201" idx="1"/>
            <a:endCxn id="220" idx="3"/>
          </p:cNvCxnSpPr>
          <p:nvPr/>
        </p:nvCxnSpPr>
        <p:spPr>
          <a:xfrm flipH="1">
            <a:off x="4282126" y="6123801"/>
            <a:ext cx="603831" cy="3187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215" idx="2"/>
            <a:endCxn id="220" idx="0"/>
          </p:cNvCxnSpPr>
          <p:nvPr/>
        </p:nvCxnSpPr>
        <p:spPr>
          <a:xfrm>
            <a:off x="3836573" y="5486400"/>
            <a:ext cx="63429" cy="48461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Curved Connector 227"/>
          <p:cNvCxnSpPr>
            <a:stCxn id="220" idx="1"/>
            <a:endCxn id="9" idx="1"/>
          </p:cNvCxnSpPr>
          <p:nvPr/>
        </p:nvCxnSpPr>
        <p:spPr>
          <a:xfrm rot="10800000">
            <a:off x="2145648" y="319966"/>
            <a:ext cx="1372231" cy="5835711"/>
          </a:xfrm>
          <a:prstGeom prst="curvedConnector3">
            <a:avLst>
              <a:gd name="adj1" fmla="val 140457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Rectangle 233"/>
          <p:cNvSpPr/>
          <p:nvPr/>
        </p:nvSpPr>
        <p:spPr>
          <a:xfrm>
            <a:off x="7598248" y="5860794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235" name="Curved Connector 234"/>
          <p:cNvCxnSpPr>
            <a:stCxn id="220" idx="2"/>
            <a:endCxn id="234" idx="2"/>
          </p:cNvCxnSpPr>
          <p:nvPr/>
        </p:nvCxnSpPr>
        <p:spPr>
          <a:xfrm rot="5400000" flipH="1" flipV="1">
            <a:off x="5935830" y="4194298"/>
            <a:ext cx="110216" cy="4181872"/>
          </a:xfrm>
          <a:prstGeom prst="curvedConnector3">
            <a:avLst>
              <a:gd name="adj1" fmla="val -296302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234" idx="0"/>
            <a:endCxn id="187" idx="2"/>
          </p:cNvCxnSpPr>
          <p:nvPr/>
        </p:nvCxnSpPr>
        <p:spPr>
          <a:xfrm flipV="1">
            <a:off x="8081874" y="5474732"/>
            <a:ext cx="0" cy="3860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ectangle 245"/>
          <p:cNvSpPr/>
          <p:nvPr/>
        </p:nvSpPr>
        <p:spPr>
          <a:xfrm>
            <a:off x="3509089" y="1837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1203767" y="1837"/>
            <a:ext cx="33111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(RA)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012956" y="5275110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2552681" y="823187"/>
            <a:ext cx="308675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(RF)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2308287" y="4001089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0" y="5380672"/>
            <a:ext cx="1878719" cy="1477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MS: Model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RA: RAST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SE: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RF: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RegFam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MO: Microbes Online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KB: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KBase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5587989" y="-32266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6721667" y="-48976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7637653" y="962916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5190847" y="1901762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502473" y="4985658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7619112" y="5732697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841561" y="1809429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5126860" y="4131532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2964113" y="5078775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4570628" y="5840774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521785" y="5644439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7" name="Right Brace 266"/>
          <p:cNvSpPr/>
          <p:nvPr/>
        </p:nvSpPr>
        <p:spPr>
          <a:xfrm>
            <a:off x="8455919" y="94170"/>
            <a:ext cx="383281" cy="630663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7457982" y="3697069"/>
            <a:ext cx="872803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Web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Interface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Visualization</a:t>
            </a:r>
          </a:p>
          <a:p>
            <a:pPr algn="ctr"/>
            <a:r>
              <a:rPr lang="en-US" sz="1200" b="1" dirty="0">
                <a:solidFill>
                  <a:srgbClr val="00B050"/>
                </a:solidFill>
              </a:rPr>
              <a:t>a</a:t>
            </a:r>
            <a:r>
              <a:rPr lang="en-US" sz="1200" b="1" dirty="0" smtClean="0">
                <a:solidFill>
                  <a:srgbClr val="00B050"/>
                </a:solidFill>
              </a:rPr>
              <a:t>nd control</a:t>
            </a:r>
          </a:p>
        </p:txBody>
      </p:sp>
      <p:cxnSp>
        <p:nvCxnSpPr>
          <p:cNvPr id="270" name="Curved Connector 269"/>
          <p:cNvCxnSpPr>
            <a:stCxn id="279" idx="6"/>
            <a:endCxn id="269" idx="2"/>
          </p:cNvCxnSpPr>
          <p:nvPr/>
        </p:nvCxnSpPr>
        <p:spPr>
          <a:xfrm flipH="1">
            <a:off x="7894384" y="3262700"/>
            <a:ext cx="923044" cy="1173033"/>
          </a:xfrm>
          <a:prstGeom prst="curvedConnector4">
            <a:avLst>
              <a:gd name="adj1" fmla="val -24766"/>
              <a:gd name="adj2" fmla="val 119488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Oval 278"/>
          <p:cNvSpPr/>
          <p:nvPr/>
        </p:nvSpPr>
        <p:spPr>
          <a:xfrm>
            <a:off x="8625787" y="3124200"/>
            <a:ext cx="191641" cy="27699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5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230</Words>
  <Application>Microsoft Office PowerPoint</Application>
  <PresentationFormat>On-screen Show (4:3)</PresentationFormat>
  <Paragraphs>141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</dc:creator>
  <cp:lastModifiedBy>Christopher</cp:lastModifiedBy>
  <cp:revision>20</cp:revision>
  <dcterms:created xsi:type="dcterms:W3CDTF">2011-09-08T18:19:36Z</dcterms:created>
  <dcterms:modified xsi:type="dcterms:W3CDTF">2011-09-22T15:01:25Z</dcterms:modified>
</cp:coreProperties>
</file>