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07" d="100"/>
          <a:sy n="207" d="100"/>
        </p:scale>
        <p:origin x="-25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7206-CA01-F848-8701-0D38AFBD1D27}" type="datetimeFigureOut">
              <a:rPr lang="en-US" smtClean="0"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D2F5-BB20-AE40-84DC-E862E405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4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7206-CA01-F848-8701-0D38AFBD1D27}" type="datetimeFigureOut">
              <a:rPr lang="en-US" smtClean="0"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D2F5-BB20-AE40-84DC-E862E405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2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7206-CA01-F848-8701-0D38AFBD1D27}" type="datetimeFigureOut">
              <a:rPr lang="en-US" smtClean="0"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D2F5-BB20-AE40-84DC-E862E405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4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7206-CA01-F848-8701-0D38AFBD1D27}" type="datetimeFigureOut">
              <a:rPr lang="en-US" smtClean="0"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D2F5-BB20-AE40-84DC-E862E405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2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7206-CA01-F848-8701-0D38AFBD1D27}" type="datetimeFigureOut">
              <a:rPr lang="en-US" smtClean="0"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D2F5-BB20-AE40-84DC-E862E405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9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7206-CA01-F848-8701-0D38AFBD1D27}" type="datetimeFigureOut">
              <a:rPr lang="en-US" smtClean="0"/>
              <a:t>10/21/11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D2F5-BB20-AE40-84DC-E862E405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7206-CA01-F848-8701-0D38AFBD1D27}" type="datetimeFigureOut">
              <a:rPr lang="en-US" smtClean="0"/>
              <a:t>10/21/11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D2F5-BB20-AE40-84DC-E862E405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1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7206-CA01-F848-8701-0D38AFBD1D27}" type="datetimeFigureOut">
              <a:rPr lang="en-US" smtClean="0"/>
              <a:t>10/21/11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D2F5-BB20-AE40-84DC-E862E405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6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7206-CA01-F848-8701-0D38AFBD1D27}" type="datetimeFigureOut">
              <a:rPr lang="en-US" smtClean="0"/>
              <a:t>10/21/11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D2F5-BB20-AE40-84DC-E862E405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5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7206-CA01-F848-8701-0D38AFBD1D27}" type="datetimeFigureOut">
              <a:rPr lang="en-US" smtClean="0"/>
              <a:t>10/21/11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D2F5-BB20-AE40-84DC-E862E405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3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7206-CA01-F848-8701-0D38AFBD1D27}" type="datetimeFigureOut">
              <a:rPr lang="en-US" smtClean="0"/>
              <a:t>10/21/11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D2F5-BB20-AE40-84DC-E862E405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8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7206-CA01-F848-8701-0D38AFBD1D27}" type="datetimeFigureOut">
              <a:rPr lang="en-US" smtClean="0"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2D2F5-BB20-AE40-84DC-E862E405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4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0-21 at 7.37.2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7"/>
          <a:stretch/>
        </p:blipFill>
        <p:spPr>
          <a:xfrm>
            <a:off x="0" y="574524"/>
            <a:ext cx="9144000" cy="605941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89000" y="489857"/>
            <a:ext cx="4559905" cy="123976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Entry point is a map of biochemistry, compounds, and reactions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0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0-21 at 7.42.3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>
          <a:xfrm>
            <a:off x="0" y="641048"/>
            <a:ext cx="9144000" cy="597921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58572" y="2267857"/>
            <a:ext cx="4559905" cy="123976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Small dialog boxes offer dynamic content based on user preferences and setting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0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0-21 at 7.37.2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49273" b="63882"/>
          <a:stretch/>
        </p:blipFill>
        <p:spPr>
          <a:xfrm>
            <a:off x="-1" y="60475"/>
            <a:ext cx="8837763" cy="373742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55334" y="949474"/>
            <a:ext cx="4559905" cy="123976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user can select various types of experiments to perform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511524" y="296332"/>
            <a:ext cx="241905" cy="8224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524" y="3888619"/>
            <a:ext cx="79586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Experiments could be based on classes: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Strain engineering: Test media formulations, and knockouts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Model QA/QC: Test growth predictions against experimental evidence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Strain comparisons: Compare function of model components to other models and conditions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Exploration: Better understand biochemistry and chemical structures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Regulation: Paste co-expression &amp; co-regulation knowledge onto the map</a:t>
            </a:r>
          </a:p>
        </p:txBody>
      </p:sp>
    </p:spTree>
    <p:extLst>
      <p:ext uri="{BB962C8B-B14F-4D97-AF65-F5344CB8AC3E}">
        <p14:creationId xmlns:p14="http://schemas.microsoft.com/office/powerpoint/2010/main" val="80265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0-21 at 7.37.2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49273" b="63882"/>
          <a:stretch/>
        </p:blipFill>
        <p:spPr>
          <a:xfrm>
            <a:off x="-1" y="60475"/>
            <a:ext cx="8837763" cy="373742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55334" y="949474"/>
            <a:ext cx="5001380" cy="19473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For all of these cases, the components offer clickable options to obtain the source and mechanism for the evidence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3241524" y="2896810"/>
            <a:ext cx="1714500" cy="1421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524" y="3888619"/>
            <a:ext cx="79586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Experiments could be based on classes: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Strain engineering: Test media formulations, and knockouts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Model QA/QC: Test growth predictions against experimental evidence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Strain comparisons: Compare function of model components to other models and conditions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Exploration: Better understand biochemistry and chemical structures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Regulation: Paste co-expression &amp; co-regulation knowledge onto the map</a:t>
            </a:r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 flipH="1">
            <a:off x="3689049" y="2896810"/>
            <a:ext cx="1266975" cy="1669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2"/>
          </p:cNvCxnSpPr>
          <p:nvPr/>
        </p:nvCxnSpPr>
        <p:spPr>
          <a:xfrm flipH="1">
            <a:off x="4064000" y="2896810"/>
            <a:ext cx="892024" cy="19654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4674810" y="2896810"/>
            <a:ext cx="281214" cy="2497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</p:cNvCxnSpPr>
          <p:nvPr/>
        </p:nvCxnSpPr>
        <p:spPr>
          <a:xfrm>
            <a:off x="4956024" y="2896810"/>
            <a:ext cx="1496786" cy="279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62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0-21 at 7.37.2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49273" b="63882"/>
          <a:stretch/>
        </p:blipFill>
        <p:spPr>
          <a:xfrm>
            <a:off x="-1" y="60475"/>
            <a:ext cx="8837763" cy="373742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55334" y="949474"/>
            <a:ext cx="4559905" cy="123976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Example: Right click on a metabolite or reaction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889000" y="1569355"/>
            <a:ext cx="1566334" cy="20531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104141" y="3540298"/>
            <a:ext cx="3193143" cy="1446550"/>
            <a:chOff x="320524" y="3888619"/>
            <a:chExt cx="3193143" cy="1446550"/>
          </a:xfrm>
        </p:grpSpPr>
        <p:sp>
          <p:nvSpPr>
            <p:cNvPr id="6" name="TextBox 5"/>
            <p:cNvSpPr txBox="1"/>
            <p:nvPr/>
          </p:nvSpPr>
          <p:spPr>
            <a:xfrm>
              <a:off x="320524" y="3888619"/>
              <a:ext cx="3193143" cy="1446550"/>
            </a:xfrm>
            <a:prstGeom prst="rect">
              <a:avLst/>
            </a:prstGeom>
            <a:ln cap="rnd"/>
            <a:effectLst>
              <a:glow rad="12700">
                <a:schemeClr val="accent1">
                  <a:alpha val="96000"/>
                </a:schemeClr>
              </a:glow>
              <a:outerShdw blurRad="50800" dist="38100" dir="2700000" algn="tl" rotWithShape="0">
                <a:srgbClr val="000000">
                  <a:alpha val="43000"/>
                </a:srgbClr>
              </a:outerShdw>
              <a:softEdge rad="63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u="sng" cap="all" dirty="0"/>
                <a:t>Options</a:t>
              </a:r>
            </a:p>
            <a:p>
              <a:r>
                <a:rPr lang="en-US" sz="1400" dirty="0"/>
                <a:t> </a:t>
              </a:r>
              <a:r>
                <a:rPr lang="en-US" sz="1400" dirty="0" smtClean="0"/>
                <a:t>   Remove from objective function</a:t>
              </a:r>
            </a:p>
            <a:p>
              <a:r>
                <a:rPr lang="en-US" sz="1400" dirty="0" smtClean="0"/>
                <a:t>    Test media-formulations for synthesis</a:t>
              </a:r>
            </a:p>
            <a:p>
              <a:r>
                <a:rPr lang="en-US" sz="1400" dirty="0" smtClean="0"/>
                <a:t>    Test gene-essentiality for synthesis</a:t>
              </a:r>
            </a:p>
            <a:p>
              <a:r>
                <a:rPr lang="en-US" sz="1400" dirty="0" smtClean="0"/>
                <a:t>    View compound information</a:t>
              </a:r>
            </a:p>
            <a:p>
              <a:r>
                <a:rPr lang="en-US" sz="1400" dirty="0" smtClean="0"/>
                <a:t>    Highlight related compounds in model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14264" y="4263573"/>
              <a:ext cx="133048" cy="13304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4264" y="4477357"/>
              <a:ext cx="133048" cy="13304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4264" y="4691141"/>
              <a:ext cx="133048" cy="13304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4264" y="4904925"/>
              <a:ext cx="133048" cy="13304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14264" y="5118707"/>
              <a:ext cx="133048" cy="13304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1971" y="4515212"/>
              <a:ext cx="54429" cy="544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842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0-21 at 7.37.2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49273" b="63882"/>
          <a:stretch/>
        </p:blipFill>
        <p:spPr>
          <a:xfrm>
            <a:off x="-1" y="60475"/>
            <a:ext cx="8837763" cy="373742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55334" y="949474"/>
            <a:ext cx="4559905" cy="123976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Example: Selection of a series of compounds and reactions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889000" y="1569355"/>
            <a:ext cx="1566334" cy="20531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104141" y="3540298"/>
            <a:ext cx="3193143" cy="1446550"/>
            <a:chOff x="320524" y="3888619"/>
            <a:chExt cx="3193143" cy="1446550"/>
          </a:xfrm>
        </p:grpSpPr>
        <p:sp>
          <p:nvSpPr>
            <p:cNvPr id="6" name="TextBox 5"/>
            <p:cNvSpPr txBox="1"/>
            <p:nvPr/>
          </p:nvSpPr>
          <p:spPr>
            <a:xfrm>
              <a:off x="320524" y="3888619"/>
              <a:ext cx="3193143" cy="1446550"/>
            </a:xfrm>
            <a:prstGeom prst="rect">
              <a:avLst/>
            </a:prstGeom>
            <a:ln cap="rnd"/>
            <a:effectLst>
              <a:glow rad="12700">
                <a:schemeClr val="accent1">
                  <a:alpha val="96000"/>
                </a:schemeClr>
              </a:glow>
              <a:outerShdw blurRad="50800" dist="38100" dir="2700000" algn="tl" rotWithShape="0">
                <a:srgbClr val="000000">
                  <a:alpha val="43000"/>
                </a:srgbClr>
              </a:outerShdw>
              <a:softEdge rad="63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u="sng" cap="all" dirty="0"/>
                <a:t>Options</a:t>
              </a:r>
            </a:p>
            <a:p>
              <a:r>
                <a:rPr lang="en-US" sz="1400" dirty="0"/>
                <a:t> </a:t>
              </a:r>
              <a:r>
                <a:rPr lang="en-US" sz="1400" dirty="0" smtClean="0"/>
                <a:t>   Show matching organisms</a:t>
              </a:r>
            </a:p>
            <a:p>
              <a:r>
                <a:rPr lang="en-US" sz="1400" dirty="0" smtClean="0"/>
                <a:t>    Test media-formulations for synthesis</a:t>
              </a:r>
            </a:p>
            <a:p>
              <a:r>
                <a:rPr lang="en-US" sz="1400" dirty="0" smtClean="0"/>
                <a:t>    Test gene-essentiality for synthesis</a:t>
              </a:r>
            </a:p>
            <a:p>
              <a:r>
                <a:rPr lang="en-US" sz="1400" dirty="0" smtClean="0"/>
                <a:t>    View compound information</a:t>
              </a:r>
            </a:p>
            <a:p>
              <a:r>
                <a:rPr lang="en-US" sz="1400" dirty="0" smtClean="0"/>
                <a:t>    Highlight related compounds in model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14264" y="4263573"/>
              <a:ext cx="133048" cy="13304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4264" y="4477357"/>
              <a:ext cx="133048" cy="13304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4264" y="4691141"/>
              <a:ext cx="133048" cy="13304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4264" y="4904925"/>
              <a:ext cx="133048" cy="13304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14264" y="5118707"/>
              <a:ext cx="133048" cy="13304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1971" y="4304456"/>
              <a:ext cx="54429" cy="544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4153351" y="5057789"/>
            <a:ext cx="4559905" cy="123976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Example: Selection of a series of compounds and reactions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2455334" y="4048300"/>
            <a:ext cx="1698017" cy="16293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35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0-21 at 7.37.26 AM.png"/>
          <p:cNvPicPr>
            <a:picLocks noChangeAspect="1"/>
          </p:cNvPicPr>
          <p:nvPr/>
        </p:nvPicPr>
        <p:blipFill rotWithShape="1"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49273" b="63882"/>
          <a:stretch/>
        </p:blipFill>
        <p:spPr>
          <a:xfrm>
            <a:off x="-1" y="60475"/>
            <a:ext cx="8837763" cy="3737428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49" y="1032655"/>
            <a:ext cx="6259467" cy="339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8448" y="689437"/>
            <a:ext cx="625946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Phylogenetic tree of organisms containing selected pathway fragment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904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0-21 at 7.37.26 AM.png"/>
          <p:cNvPicPr>
            <a:picLocks noChangeAspect="1"/>
          </p:cNvPicPr>
          <p:nvPr/>
        </p:nvPicPr>
        <p:blipFill rotWithShape="1"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49273" b="63882"/>
          <a:stretch/>
        </p:blipFill>
        <p:spPr>
          <a:xfrm>
            <a:off x="-1" y="60475"/>
            <a:ext cx="8837763" cy="3737428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49" y="1032655"/>
            <a:ext cx="6259467" cy="339420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8448" y="689437"/>
            <a:ext cx="625946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Phylogenetic tree of organisms containing selected pathway fragment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1741714" y="2001762"/>
            <a:ext cx="1959429" cy="157238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701143" y="2159000"/>
            <a:ext cx="3193143" cy="1446550"/>
            <a:chOff x="320524" y="3888619"/>
            <a:chExt cx="3193143" cy="1446550"/>
          </a:xfrm>
        </p:grpSpPr>
        <p:sp>
          <p:nvSpPr>
            <p:cNvPr id="6" name="TextBox 5"/>
            <p:cNvSpPr txBox="1"/>
            <p:nvPr/>
          </p:nvSpPr>
          <p:spPr>
            <a:xfrm>
              <a:off x="320524" y="3888619"/>
              <a:ext cx="3193143" cy="1446550"/>
            </a:xfrm>
            <a:prstGeom prst="rect">
              <a:avLst/>
            </a:prstGeom>
            <a:ln cap="rnd"/>
            <a:effectLst>
              <a:glow rad="12700">
                <a:schemeClr val="accent1">
                  <a:alpha val="96000"/>
                </a:schemeClr>
              </a:glow>
              <a:outerShdw blurRad="50800" dist="38100" dir="2700000" algn="tl" rotWithShape="0">
                <a:srgbClr val="000000">
                  <a:alpha val="43000"/>
                </a:srgbClr>
              </a:outerShdw>
              <a:softEdge rad="63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u="sng" cap="all" dirty="0"/>
                <a:t>Options</a:t>
              </a:r>
            </a:p>
            <a:p>
              <a:r>
                <a:rPr lang="en-US" sz="1400" dirty="0"/>
                <a:t> </a:t>
              </a:r>
              <a:r>
                <a:rPr lang="en-US" sz="1400" dirty="0" smtClean="0"/>
                <a:t>   Show matching organisms</a:t>
              </a:r>
            </a:p>
            <a:p>
              <a:r>
                <a:rPr lang="en-US" sz="1400" dirty="0" smtClean="0"/>
                <a:t>    View metabolic reconstruction</a:t>
              </a:r>
            </a:p>
            <a:p>
              <a:r>
                <a:rPr lang="en-US" sz="1400" dirty="0" smtClean="0"/>
                <a:t>    Compare metabolism</a:t>
              </a:r>
            </a:p>
            <a:p>
              <a:r>
                <a:rPr lang="en-US" sz="1400" dirty="0" smtClean="0"/>
                <a:t>    View genome</a:t>
              </a:r>
            </a:p>
            <a:p>
              <a:r>
                <a:rPr lang="en-US" sz="1400" dirty="0" smtClean="0"/>
                <a:t>    Explore experimental datasets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14264" y="4263573"/>
              <a:ext cx="133048" cy="13304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4264" y="4477357"/>
              <a:ext cx="133048" cy="13304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4264" y="4691141"/>
              <a:ext cx="133048" cy="13304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4264" y="4904925"/>
              <a:ext cx="133048" cy="13304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14264" y="5118707"/>
              <a:ext cx="133048" cy="13304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1971" y="4727816"/>
              <a:ext cx="54429" cy="544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525762" y="288797"/>
            <a:ext cx="2552096" cy="115658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Select an organism that is unexpected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9" idx="2"/>
            <a:endCxn id="7" idx="3"/>
          </p:cNvCxnSpPr>
          <p:nvPr/>
        </p:nvCxnSpPr>
        <p:spPr>
          <a:xfrm flipH="1">
            <a:off x="3701143" y="1445378"/>
            <a:ext cx="1100667" cy="6350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135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Macintosh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Berkeley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Bowen</dc:creator>
  <cp:lastModifiedBy>Ben Bowen</cp:lastModifiedBy>
  <cp:revision>1</cp:revision>
  <dcterms:created xsi:type="dcterms:W3CDTF">2011-10-21T15:44:21Z</dcterms:created>
  <dcterms:modified xsi:type="dcterms:W3CDTF">2011-10-21T15:44:50Z</dcterms:modified>
</cp:coreProperties>
</file>