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138" d="100"/>
          <a:sy n="138" d="100"/>
        </p:scale>
        <p:origin x="-14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00DB1-6730-F245-AE22-EA62A8C75AF3}" type="datetimeFigureOut"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E1D16-35A5-EC45-A200-3625AAA3908F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encha.com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regpredict.lbl.gov" TargetMode="External"/><Relationship Id="rId4" Type="http://schemas.openxmlformats.org/officeDocument/2006/relationships/hyperlink" Target="http://rviewer.lbl.gov" TargetMode="External"/><Relationship Id="rId5" Type="http://schemas.openxmlformats.org/officeDocument/2006/relationships/hyperlink" Target="http://pipeline.lbl.gov/tbrowser/tbrowser/" TargetMode="External"/><Relationship Id="rId6" Type="http://schemas.openxmlformats.org/officeDocument/2006/relationships/hyperlink" Target="http://www.sencha.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tgc.lbl.gov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848600" cy="4525963"/>
          </a:xfrm>
        </p:spPr>
        <p:txBody>
          <a:bodyPr/>
          <a:lstStyle/>
          <a:p>
            <a:r>
              <a:rPr lang="en-US"/>
              <a:t>Upcomming updates of RegPrecise</a:t>
            </a:r>
          </a:p>
          <a:p>
            <a:r>
              <a:rPr lang="en-US"/>
              <a:t>KBase UI</a:t>
            </a:r>
          </a:p>
          <a:p>
            <a:r>
              <a:rPr lang="en-US"/>
              <a:t>Web services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Upcomming updates of RegPrecise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/>
              <a:t>December 2011</a:t>
            </a:r>
          </a:p>
          <a:p>
            <a:pPr>
              <a:buNone/>
            </a:pPr>
            <a:r>
              <a:rPr lang="en-US"/>
              <a:t>	</a:t>
            </a:r>
          </a:p>
          <a:p>
            <a:pPr lvl="1">
              <a:buNone/>
            </a:pPr>
            <a:r>
              <a:rPr lang="en-US"/>
              <a:t>	Controlled vocabularies: effectors, metabolic pathways, TF families</a:t>
            </a:r>
          </a:p>
          <a:p>
            <a:pPr>
              <a:buNone/>
            </a:pPr>
            <a:endParaRPr lang="en-US"/>
          </a:p>
          <a:p>
            <a:pPr lvl="1">
              <a:buNone/>
            </a:pPr>
            <a:r>
              <a:rPr lang="en-US"/>
              <a:t>	Regulons controlled by RNA regualtory elements: 58 regulatory elements in 16 taxonomic groups </a:t>
            </a:r>
          </a:p>
          <a:p>
            <a:endParaRPr lang="en-US"/>
          </a:p>
          <a:p>
            <a:r>
              <a:rPr lang="en-US"/>
              <a:t>Feburary 2012</a:t>
            </a:r>
          </a:p>
          <a:p>
            <a:pPr lvl="1">
              <a:buNone/>
            </a:pPr>
            <a:endParaRPr lang="en-US"/>
          </a:p>
          <a:p>
            <a:pPr lvl="1">
              <a:buNone/>
            </a:pPr>
            <a:r>
              <a:rPr lang="en-US"/>
              <a:t>	Proteobacteria project: regulons for 50 transcripton factors reconstructed in 21 proteobacteria taxonomic groups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KBase UI</a:t>
            </a:r>
            <a:br>
              <a:rPr lang="en-US"/>
            </a:b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530947" y="1417638"/>
            <a:ext cx="4082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EXT framework (</a:t>
            </a:r>
            <a:r>
              <a:rPr lang="en-US" u="sng">
                <a:hlinkClick r:id="rId2"/>
              </a:rPr>
              <a:t>http://www.sencha.com</a:t>
            </a:r>
            <a:r>
              <a:rPr lang="en-US"/>
              <a:t>) </a:t>
            </a:r>
          </a:p>
        </p:txBody>
      </p:sp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1309269" y="2439035"/>
            <a:ext cx="6858000" cy="3429000"/>
            <a:chOff x="360" y="2160"/>
            <a:chExt cx="10801" cy="5400"/>
          </a:xfrm>
        </p:grpSpPr>
        <p:sp>
          <p:nvSpPr>
            <p:cNvPr id="16387" name="AutoShape 3"/>
            <p:cNvSpPr>
              <a:spLocks noChangeArrowheads="1"/>
            </p:cNvSpPr>
            <p:nvPr/>
          </p:nvSpPr>
          <p:spPr bwMode="auto">
            <a:xfrm>
              <a:off x="4354" y="4011"/>
              <a:ext cx="720" cy="720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D99594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8" name="Rectangle 4"/>
            <p:cNvSpPr>
              <a:spLocks noChangeArrowheads="1"/>
            </p:cNvSpPr>
            <p:nvPr/>
          </p:nvSpPr>
          <p:spPr bwMode="auto">
            <a:xfrm>
              <a:off x="2520" y="3240"/>
              <a:ext cx="4305" cy="705"/>
            </a:xfrm>
            <a:prstGeom prst="rect">
              <a:avLst/>
            </a:prstGeom>
            <a:solidFill>
              <a:srgbClr val="C2D69B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EXT JS</a:t>
              </a:r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7920" y="3240"/>
              <a:ext cx="2505" cy="4320"/>
            </a:xfrm>
            <a:prstGeom prst="rect">
              <a:avLst/>
            </a:prstGeom>
            <a:solidFill>
              <a:srgbClr val="C2D69B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EXT GWT</a:t>
              </a:r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>
              <a:off x="1081" y="4443"/>
              <a:ext cx="10080" cy="0"/>
            </a:xfrm>
            <a:prstGeom prst="line">
              <a:avLst/>
            </a:prstGeom>
            <a:noFill/>
            <a:ln w="44450">
              <a:solidFill>
                <a:srgbClr val="4A7EBB"/>
              </a:solidFill>
              <a:round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1" name="Rectangle 7"/>
            <p:cNvSpPr>
              <a:spLocks noChangeArrowheads="1"/>
            </p:cNvSpPr>
            <p:nvPr/>
          </p:nvSpPr>
          <p:spPr bwMode="auto">
            <a:xfrm>
              <a:off x="1800" y="2160"/>
              <a:ext cx="9330" cy="720"/>
            </a:xfrm>
            <a:prstGeom prst="rect">
              <a:avLst/>
            </a:prstGeom>
            <a:solidFill>
              <a:srgbClr val="D6E3BC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Unified EXT-like look &amp; feel</a:t>
              </a:r>
            </a:p>
          </p:txBody>
        </p:sp>
        <p:sp>
          <p:nvSpPr>
            <p:cNvPr id="16392" name="Rectangle 8"/>
            <p:cNvSpPr>
              <a:spLocks noChangeArrowheads="1"/>
            </p:cNvSpPr>
            <p:nvPr/>
          </p:nvSpPr>
          <p:spPr bwMode="auto">
            <a:xfrm>
              <a:off x="1800" y="4680"/>
              <a:ext cx="5745" cy="2865"/>
            </a:xfrm>
            <a:prstGeom prst="rect">
              <a:avLst/>
            </a:prstGeom>
            <a:solidFill>
              <a:srgbClr val="31849B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Times New Roman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Times New Roman" charset="0"/>
                <a:ea typeface="Times New Roman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Cambria" charset="0"/>
                  <a:ea typeface="Times New Roman" charset="0"/>
                </a:rPr>
                <a:t>RESTful web services</a:t>
              </a:r>
            </a:p>
          </p:txBody>
        </p:sp>
        <p:sp>
          <p:nvSpPr>
            <p:cNvPr id="16393" name="AutoShape 9"/>
            <p:cNvSpPr>
              <a:spLocks noChangeArrowheads="1"/>
            </p:cNvSpPr>
            <p:nvPr/>
          </p:nvSpPr>
          <p:spPr bwMode="auto">
            <a:xfrm>
              <a:off x="3960" y="4756"/>
              <a:ext cx="1425" cy="705"/>
            </a:xfrm>
            <a:prstGeom prst="octagon">
              <a:avLst>
                <a:gd name="adj" fmla="val 29287"/>
              </a:avLst>
            </a:prstGeom>
            <a:solidFill>
              <a:srgbClr val="D99594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JSON</a:t>
              </a:r>
            </a:p>
          </p:txBody>
        </p:sp>
        <p:sp>
          <p:nvSpPr>
            <p:cNvPr id="16394" name="Rectangle 10"/>
            <p:cNvSpPr>
              <a:spLocks noChangeArrowheads="1"/>
            </p:cNvSpPr>
            <p:nvPr/>
          </p:nvSpPr>
          <p:spPr bwMode="auto">
            <a:xfrm>
              <a:off x="2093" y="6480"/>
              <a:ext cx="2520" cy="720"/>
            </a:xfrm>
            <a:prstGeom prst="rect">
              <a:avLst/>
            </a:prstGeom>
            <a:solidFill>
              <a:srgbClr val="95B3D7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Perl CGI</a:t>
              </a:r>
            </a:p>
          </p:txBody>
        </p:sp>
        <p:sp>
          <p:nvSpPr>
            <p:cNvPr id="16395" name="Rectangle 11"/>
            <p:cNvSpPr>
              <a:spLocks noChangeArrowheads="1"/>
            </p:cNvSpPr>
            <p:nvPr/>
          </p:nvSpPr>
          <p:spPr bwMode="auto">
            <a:xfrm>
              <a:off x="4747" y="6480"/>
              <a:ext cx="2520" cy="720"/>
            </a:xfrm>
            <a:prstGeom prst="rect">
              <a:avLst/>
            </a:prstGeom>
            <a:solidFill>
              <a:srgbClr val="95B3D7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Java Servlets</a:t>
              </a:r>
            </a:p>
          </p:txBody>
        </p:sp>
        <p:sp>
          <p:nvSpPr>
            <p:cNvPr id="16396" name="Rectangle 12"/>
            <p:cNvSpPr>
              <a:spLocks noChangeArrowheads="1"/>
            </p:cNvSpPr>
            <p:nvPr/>
          </p:nvSpPr>
          <p:spPr bwMode="auto">
            <a:xfrm>
              <a:off x="8280" y="6480"/>
              <a:ext cx="1770" cy="720"/>
            </a:xfrm>
            <a:prstGeom prst="rect">
              <a:avLst/>
            </a:prstGeom>
            <a:solidFill>
              <a:srgbClr val="95B3D7"/>
            </a:solidFill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Java </a:t>
              </a:r>
            </a:p>
          </p:txBody>
        </p:sp>
        <p:sp>
          <p:nvSpPr>
            <p:cNvPr id="16397" name="Rectangle 13"/>
            <p:cNvSpPr>
              <a:spLocks noChangeArrowheads="1"/>
            </p:cNvSpPr>
            <p:nvPr/>
          </p:nvSpPr>
          <p:spPr bwMode="auto">
            <a:xfrm>
              <a:off x="360" y="5040"/>
              <a:ext cx="1785" cy="72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Server side</a:t>
              </a:r>
            </a:p>
          </p:txBody>
        </p:sp>
        <p:sp>
          <p:nvSpPr>
            <p:cNvPr id="16398" name="Rectangle 14"/>
            <p:cNvSpPr>
              <a:spLocks noChangeArrowheads="1"/>
            </p:cNvSpPr>
            <p:nvPr/>
          </p:nvSpPr>
          <p:spPr bwMode="auto">
            <a:xfrm>
              <a:off x="360" y="3240"/>
              <a:ext cx="1440" cy="72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>
              <a:outerShdw blurRad="38100" dist="25400" dir="5400000" algn="ctr" rotWithShape="0">
                <a:srgbClr val="000000">
                  <a:alpha val="35001"/>
                </a:srgbClr>
              </a:outerShdw>
            </a:effectLst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Cambria" charset="0"/>
                  <a:ea typeface="Times New Roman" charset="0"/>
                </a:rPr>
                <a:t>Client side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KBase UI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819400"/>
            <a:ext cx="6705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1. EXT JS + Java Servlets generating JSON: </a:t>
            </a:r>
            <a:r>
              <a:rPr lang="en-US" u="sng">
                <a:hlinkClick r:id="rId2"/>
              </a:rPr>
              <a:t>http://atgc.lbl.gov</a:t>
            </a:r>
            <a:endParaRPr lang="en-US"/>
          </a:p>
          <a:p>
            <a:r>
              <a:rPr lang="en-US"/>
              <a:t>2. EXT GWT: </a:t>
            </a:r>
            <a:r>
              <a:rPr lang="en-US" u="sng">
                <a:hlinkClick r:id="rId3"/>
              </a:rPr>
              <a:t>http://regpredict.lbl.gov</a:t>
            </a:r>
            <a:endParaRPr lang="en-US"/>
          </a:p>
          <a:p>
            <a:r>
              <a:rPr lang="en-US"/>
              <a:t>3. EXT GWT: </a:t>
            </a:r>
            <a:r>
              <a:rPr lang="en-US" u="sng">
                <a:hlinkClick r:id="rId4"/>
              </a:rPr>
              <a:t>http://rviewer.lbl.gov</a:t>
            </a:r>
            <a:endParaRPr lang="en-US"/>
          </a:p>
          <a:p>
            <a:r>
              <a:rPr lang="en-US"/>
              <a:t>4. EXT GWT: </a:t>
            </a:r>
            <a:r>
              <a:rPr lang="en-US" u="sng">
                <a:hlinkClick r:id="rId5"/>
              </a:rPr>
              <a:t>VISTA Point</a:t>
            </a:r>
            <a:endParaRPr lang="en-US" u="sng"/>
          </a:p>
          <a:p>
            <a:endParaRPr lang="en-US" u="sng"/>
          </a:p>
          <a:p>
            <a:r>
              <a:rPr lang="en-US"/>
              <a:t>5. </a:t>
            </a:r>
            <a:r>
              <a:rPr lang="en-US"/>
              <a:t>EXT JS + Java Servlets generating JSON (t</a:t>
            </a:r>
            <a:r>
              <a:rPr lang="en-US"/>
              <a:t>est version of the new RegPrecise release): </a:t>
            </a:r>
            <a:r>
              <a:rPr lang="en-US">
                <a:solidFill>
                  <a:srgbClr val="0000FF"/>
                </a:solidFill>
              </a:rPr>
              <a:t>http://hazelton.lbl.gov/RegPrecise_test/_collections.jsp</a:t>
            </a: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530947" y="1417638"/>
            <a:ext cx="40821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/>
              <a:t>EXT framework (</a:t>
            </a:r>
            <a:r>
              <a:rPr lang="en-US" u="sng">
                <a:hlinkClick r:id="rId6"/>
              </a:rPr>
              <a:t>http://www.sencha.com</a:t>
            </a:r>
            <a:r>
              <a:rPr lang="en-US"/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Web services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r>
              <a:rPr lang="en-US"/>
              <a:t>RESTful web services</a:t>
            </a:r>
          </a:p>
          <a:p>
            <a:r>
              <a:rPr lang="en-US"/>
              <a:t>Jersey  + Hibernate(Java)</a:t>
            </a:r>
          </a:p>
          <a:p>
            <a:r>
              <a:rPr lang="en-US"/>
              <a:t>JSON, XML (currently JSON)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057400" y="1371600"/>
            <a:ext cx="4800600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http://hazelton.lbl.gov/RegPrecise_test/rest/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8888"/>
            <a:ext cx="8229600" cy="762000"/>
          </a:xfrm>
        </p:spPr>
        <p:txBody>
          <a:bodyPr/>
          <a:lstStyle/>
          <a:p>
            <a:r>
              <a:rPr lang="en-US"/>
              <a:t>/regulonsByGenome?genomeId=601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86200" y="1417638"/>
            <a:ext cx="14175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Example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493533"/>
            <a:ext cx="3810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/>
              <a:t>{"regulonDTO":[{"effector":"Nitric oxide","function":"Nitrosative stress response","genomeId":"601","phylum":"Proteobacteria/alpha","regulationTypeTermId":"201","regulatorFamily":"Rrf2","regulatorModeOfAction":"repressor","regulatorName":"NsrR","regulogId":"1572","regulonId":"14690","taxonName":"Rhodospirillales"},{"effector":"Heme","function":"Iron homeostasis","genomeId":"601","phylum":"Proteobacteria/alpha","regulationTypeTermId":"201","regulatorFamily":"Fur","regulatorModeOfAction":"repressor","regulatorName":"Irr","regulogId":"1983","regulonId":"18366","taxonName":"Rhodospirillales"},{"effector":"N-acetylglucosamine","function":"N-acetylglucosamine utilization","genomeId":"601","phylum":"Proteobacteria/alpha","regulationTypeTermId":"201","regulatorFamily":"GntR","regulatorModeOfAction":"repressor","regulatorName":"NagQ","regulogId":"2026","regulonId":"18758","taxonName":"Rhodospirillales"},{"function":"Branched-chain amino acid degradation","genomeId":"601","phylum":"Proteobacteria/alpha","regulationTypeTermId":"201","regulatorFamily":"MerR","regulatorModeOfAction":"repressor","regulatorName":"LiuR","regulogId":"3008","regulonId":"28600","taxonName":"Rhodospirillales"}]}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28484" y="2939535"/>
            <a:ext cx="666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JSON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3180" y="3308867"/>
            <a:ext cx="38836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public class RegulonDTO {</a:t>
            </a:r>
          </a:p>
          <a:p>
            <a:endParaRPr lang="en-US" sz="1400"/>
          </a:p>
          <a:p>
            <a:r>
              <a:rPr lang="en-US" sz="1400"/>
              <a:t>	private Integer regulonId;</a:t>
            </a:r>
          </a:p>
          <a:p>
            <a:r>
              <a:rPr lang="en-US" sz="1400"/>
              <a:t>	private Integer regulogId;</a:t>
            </a:r>
          </a:p>
          <a:p>
            <a:r>
              <a:rPr lang="en-US" sz="1400"/>
              <a:t>	private Integer genomeId;</a:t>
            </a:r>
          </a:p>
          <a:p>
            <a:endParaRPr lang="en-US" sz="1400"/>
          </a:p>
          <a:p>
            <a:r>
              <a:rPr lang="en-US" sz="1400"/>
              <a:t>	private String taxonName;</a:t>
            </a:r>
          </a:p>
          <a:p>
            <a:r>
              <a:rPr lang="en-US" sz="1400"/>
              <a:t>	private String phylum;</a:t>
            </a:r>
          </a:p>
          <a:p>
            <a:r>
              <a:rPr lang="en-US" sz="1400"/>
              <a:t>	private String regulatorName;</a:t>
            </a:r>
          </a:p>
          <a:p>
            <a:r>
              <a:rPr lang="en-US" sz="1400"/>
              <a:t>	private String regulatorFamily;</a:t>
            </a:r>
          </a:p>
          <a:p>
            <a:r>
              <a:rPr lang="en-US" sz="1400"/>
              <a:t>	private String regulatorModeOfAction;</a:t>
            </a:r>
          </a:p>
          <a:p>
            <a:r>
              <a:rPr lang="en-US" sz="1400"/>
              <a:t>	private String effector;</a:t>
            </a:r>
          </a:p>
          <a:p>
            <a:r>
              <a:rPr lang="en-US" sz="1400"/>
              <a:t>	private String function;</a:t>
            </a:r>
          </a:p>
          <a:p>
            <a:r>
              <a:rPr lang="en-US" sz="1400"/>
              <a:t>	private Integer regulationTypeTermId;</a:t>
            </a:r>
          </a:p>
          <a:p>
            <a:r>
              <a:rPr lang="en-US" sz="1400"/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services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/>
              <a:t>/collectionsByTF</a:t>
            </a:r>
          </a:p>
          <a:p>
            <a:r>
              <a:rPr lang="en-US"/>
              <a:t>/collectionsByTFFamily</a:t>
            </a:r>
          </a:p>
          <a:p>
            <a:r>
              <a:rPr lang="en-US"/>
              <a:t>/collectionsByTaxonomy</a:t>
            </a:r>
          </a:p>
          <a:p>
            <a:r>
              <a:rPr lang="en-US"/>
              <a:t>/collectionsByRNA</a:t>
            </a:r>
          </a:p>
          <a:p>
            <a:r>
              <a:rPr lang="en-US"/>
              <a:t>/collectionsByPathway</a:t>
            </a:r>
          </a:p>
          <a:p>
            <a:r>
              <a:rPr lang="en-US"/>
              <a:t>/collectionsByEffector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48000" y="1535668"/>
            <a:ext cx="3219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Statistics of reguloGs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Web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/>
              <a:t>/genomes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/regulonsByGenome?genomeId=601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/genesByRegulon?regulonId=14690</a:t>
            </a:r>
          </a:p>
          <a:p>
            <a:pPr marL="514350" indent="-514350">
              <a:buFont typeface="+mj-lt"/>
              <a:buAutoNum type="arabicPeriod"/>
            </a:pPr>
            <a:r>
              <a:rPr lang="en-US"/>
              <a:t>/regulatorsByRegulon?regulonId=14690</a:t>
            </a:r>
          </a:p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971800" y="1491734"/>
            <a:ext cx="32138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Most useful scenario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1881</TotalTime>
  <Words>698</Words>
  <Application>Microsoft Macintosh PowerPoint</Application>
  <PresentationFormat>On-screen Show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Upcomming updates of RegPrecise </vt:lpstr>
      <vt:lpstr>KBase UI </vt:lpstr>
      <vt:lpstr>KBase UI</vt:lpstr>
      <vt:lpstr>Web services </vt:lpstr>
      <vt:lpstr>Web services</vt:lpstr>
      <vt:lpstr>Web services</vt:lpstr>
      <vt:lpstr>Web services</vt:lpstr>
    </vt:vector>
  </TitlesOfParts>
  <Company>LBL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Pavel Novichkov</dc:creator>
  <cp:lastModifiedBy>Pavel Novichkov</cp:lastModifiedBy>
  <cp:revision>67</cp:revision>
  <dcterms:created xsi:type="dcterms:W3CDTF">2011-12-05T17:58:57Z</dcterms:created>
  <dcterms:modified xsi:type="dcterms:W3CDTF">2011-12-07T01:20:28Z</dcterms:modified>
</cp:coreProperties>
</file>