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7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80" d="100"/>
          <a:sy n="80" d="100"/>
        </p:scale>
        <p:origin x="-1272" y="-19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BEA6F85-C50F-4909-B7C2-0D9709AB2D51}" type="datetimeFigureOut">
              <a:rPr lang="en-US" smtClean="0"/>
              <a:t>9/22/2011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3CF4EFF-3E5B-43FB-9A1B-4F1D689FBD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45305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6E28B5-BE27-420A-9CDE-E7B27D264801}" type="datetimeFigureOut">
              <a:rPr lang="en-US" smtClean="0"/>
              <a:t>9/22/2011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6BED4-5619-45AC-91C2-E0EC31425A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71444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6E28B5-BE27-420A-9CDE-E7B27D264801}" type="datetimeFigureOut">
              <a:rPr lang="en-US" smtClean="0"/>
              <a:t>9/22/2011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6BED4-5619-45AC-91C2-E0EC31425A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72295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6E28B5-BE27-420A-9CDE-E7B27D264801}" type="datetimeFigureOut">
              <a:rPr lang="en-US" smtClean="0"/>
              <a:t>9/22/2011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6BED4-5619-45AC-91C2-E0EC31425A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55476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6E28B5-BE27-420A-9CDE-E7B27D264801}" type="datetimeFigureOut">
              <a:rPr lang="en-US" smtClean="0"/>
              <a:t>9/22/2011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6BED4-5619-45AC-91C2-E0EC31425A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65346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6E28B5-BE27-420A-9CDE-E7B27D264801}" type="datetimeFigureOut">
              <a:rPr lang="en-US" smtClean="0"/>
              <a:t>9/22/2011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6BED4-5619-45AC-91C2-E0EC31425A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62831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6E28B5-BE27-420A-9CDE-E7B27D264801}" type="datetimeFigureOut">
              <a:rPr lang="en-US" smtClean="0"/>
              <a:t>9/22/2011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6BED4-5619-45AC-91C2-E0EC31425A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81562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6E28B5-BE27-420A-9CDE-E7B27D264801}" type="datetimeFigureOut">
              <a:rPr lang="en-US" smtClean="0"/>
              <a:t>9/22/2011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6BED4-5619-45AC-91C2-E0EC31425A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9292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6E28B5-BE27-420A-9CDE-E7B27D264801}" type="datetimeFigureOut">
              <a:rPr lang="en-US" smtClean="0"/>
              <a:t>9/22/2011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6BED4-5619-45AC-91C2-E0EC31425A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57760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6E28B5-BE27-420A-9CDE-E7B27D264801}" type="datetimeFigureOut">
              <a:rPr lang="en-US" smtClean="0"/>
              <a:t>9/22/2011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6BED4-5619-45AC-91C2-E0EC31425A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75958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6E28B5-BE27-420A-9CDE-E7B27D264801}" type="datetimeFigureOut">
              <a:rPr lang="en-US" smtClean="0"/>
              <a:t>9/22/2011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6BED4-5619-45AC-91C2-E0EC31425A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62404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6E28B5-BE27-420A-9CDE-E7B27D264801}" type="datetimeFigureOut">
              <a:rPr lang="en-US" smtClean="0"/>
              <a:t>9/22/2011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6BED4-5619-45AC-91C2-E0EC31425A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6800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6E28B5-BE27-420A-9CDE-E7B27D264801}" type="datetimeFigureOut">
              <a:rPr lang="en-US" smtClean="0"/>
              <a:t>9/22/2011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C6BED4-5619-45AC-91C2-E0EC31425A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83099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76487" y="215964"/>
            <a:ext cx="598818" cy="18466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27432" tIns="0" rIns="27432" bIns="0" rtlCol="0" anchor="ctr">
            <a:spAutoFit/>
          </a:bodyPr>
          <a:lstStyle/>
          <a:p>
            <a:pPr algn="ctr"/>
            <a:r>
              <a:rPr lang="en-US" sz="1200" b="1" dirty="0" smtClean="0">
                <a:solidFill>
                  <a:srgbClr val="7030A0"/>
                </a:solidFill>
              </a:rPr>
              <a:t>Genome</a:t>
            </a:r>
            <a:endParaRPr lang="en-US" sz="1200" b="1" dirty="0">
              <a:solidFill>
                <a:srgbClr val="7030A0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60009" y="2614136"/>
            <a:ext cx="767005" cy="7386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27432" tIns="0" rIns="27432" bIns="0" rtlCol="0" anchor="ctr">
            <a:spAutoFit/>
          </a:bodyPr>
          <a:lstStyle/>
          <a:p>
            <a:pPr algn="ctr"/>
            <a:r>
              <a:rPr lang="en-US" sz="1200" b="1" dirty="0" smtClean="0">
                <a:solidFill>
                  <a:srgbClr val="7030A0"/>
                </a:solidFill>
              </a:rPr>
              <a:t>Structured </a:t>
            </a:r>
          </a:p>
          <a:p>
            <a:pPr algn="ctr"/>
            <a:r>
              <a:rPr lang="en-US" sz="1200" b="1" dirty="0">
                <a:solidFill>
                  <a:srgbClr val="7030A0"/>
                </a:solidFill>
              </a:rPr>
              <a:t>g</a:t>
            </a:r>
            <a:r>
              <a:rPr lang="en-US" sz="1200" b="1" dirty="0" smtClean="0">
                <a:solidFill>
                  <a:srgbClr val="7030A0"/>
                </a:solidFill>
              </a:rPr>
              <a:t>rowth </a:t>
            </a:r>
          </a:p>
          <a:p>
            <a:pPr algn="ctr"/>
            <a:r>
              <a:rPr lang="en-US" sz="1200" b="1" dirty="0" smtClean="0">
                <a:solidFill>
                  <a:srgbClr val="7030A0"/>
                </a:solidFill>
              </a:rPr>
              <a:t>Phenotype</a:t>
            </a:r>
          </a:p>
          <a:p>
            <a:pPr algn="ctr"/>
            <a:r>
              <a:rPr lang="en-US" sz="1200" b="1" dirty="0" smtClean="0">
                <a:solidFill>
                  <a:srgbClr val="7030A0"/>
                </a:solidFill>
              </a:rPr>
              <a:t>data</a:t>
            </a:r>
            <a:endParaRPr lang="en-US" sz="1200" b="1" dirty="0">
              <a:solidFill>
                <a:srgbClr val="7030A0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103032" y="2004981"/>
            <a:ext cx="767005" cy="55399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27432" tIns="0" rIns="27432" bIns="0" rtlCol="0" anchor="ctr">
            <a:spAutoFit/>
          </a:bodyPr>
          <a:lstStyle/>
          <a:p>
            <a:pPr algn="ctr"/>
            <a:r>
              <a:rPr lang="en-US" sz="1200" b="1" dirty="0" smtClean="0">
                <a:solidFill>
                  <a:srgbClr val="FF0000"/>
                </a:solidFill>
              </a:rPr>
              <a:t>Structured </a:t>
            </a:r>
          </a:p>
          <a:p>
            <a:pPr algn="ctr"/>
            <a:r>
              <a:rPr lang="en-US" sz="1200" b="1" dirty="0">
                <a:solidFill>
                  <a:srgbClr val="FF0000"/>
                </a:solidFill>
              </a:rPr>
              <a:t>e</a:t>
            </a:r>
            <a:r>
              <a:rPr lang="en-US" sz="1200" b="1" dirty="0" smtClean="0">
                <a:solidFill>
                  <a:srgbClr val="FF0000"/>
                </a:solidFill>
              </a:rPr>
              <a:t>xpression</a:t>
            </a:r>
          </a:p>
          <a:p>
            <a:pPr algn="ctr"/>
            <a:r>
              <a:rPr lang="en-US" sz="1200" b="1" dirty="0" smtClean="0">
                <a:solidFill>
                  <a:srgbClr val="FF0000"/>
                </a:solidFill>
              </a:rPr>
              <a:t>data</a:t>
            </a:r>
            <a:endParaRPr lang="en-US" sz="1200" b="1" dirty="0">
              <a:solidFill>
                <a:srgbClr val="FF0000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990600" y="215964"/>
            <a:ext cx="757451" cy="18466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27432" tIns="0" rIns="27432" bIns="0" rtlCol="0" anchor="ctr">
            <a:spAutoFit/>
          </a:bodyPr>
          <a:lstStyle/>
          <a:p>
            <a:pPr algn="ctr"/>
            <a:r>
              <a:rPr lang="en-US" sz="1200" dirty="0" smtClean="0">
                <a:solidFill>
                  <a:srgbClr val="FF0000"/>
                </a:solidFill>
              </a:rPr>
              <a:t>Annotation</a:t>
            </a:r>
            <a:endParaRPr lang="en-US" sz="1200" dirty="0">
              <a:solidFill>
                <a:srgbClr val="FF0000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185262" y="4191000"/>
            <a:ext cx="749244" cy="55399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27432" tIns="0" rIns="27432" bIns="0" rtlCol="0" anchor="ctr">
            <a:spAutoFit/>
          </a:bodyPr>
          <a:lstStyle/>
          <a:p>
            <a:pPr algn="ctr"/>
            <a:r>
              <a:rPr lang="en-US" sz="1200" dirty="0" smtClean="0">
                <a:solidFill>
                  <a:srgbClr val="FF0000"/>
                </a:solidFill>
              </a:rPr>
              <a:t>Conversion</a:t>
            </a:r>
          </a:p>
          <a:p>
            <a:pPr algn="ctr"/>
            <a:r>
              <a:rPr lang="en-US" sz="1200" dirty="0">
                <a:solidFill>
                  <a:srgbClr val="FF0000"/>
                </a:solidFill>
              </a:rPr>
              <a:t>t</a:t>
            </a:r>
            <a:r>
              <a:rPr lang="en-US" sz="1200" dirty="0" smtClean="0">
                <a:solidFill>
                  <a:srgbClr val="FF0000"/>
                </a:solidFill>
              </a:rPr>
              <a:t>o growth</a:t>
            </a:r>
          </a:p>
          <a:p>
            <a:pPr algn="ctr"/>
            <a:r>
              <a:rPr lang="en-US" sz="1200" dirty="0" err="1" smtClean="0">
                <a:solidFill>
                  <a:srgbClr val="FF0000"/>
                </a:solidFill>
              </a:rPr>
              <a:t>nogrowth</a:t>
            </a:r>
            <a:endParaRPr lang="en-US" sz="1200" dirty="0">
              <a:solidFill>
                <a:srgbClr val="FF0000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145647" y="135299"/>
            <a:ext cx="715709" cy="3693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27432" tIns="0" rIns="27432" bIns="0" rtlCol="0" anchor="ctr">
            <a:spAutoFit/>
          </a:bodyPr>
          <a:lstStyle/>
          <a:p>
            <a:pPr algn="ctr"/>
            <a:r>
              <a:rPr lang="en-US" sz="1200" dirty="0" smtClean="0">
                <a:solidFill>
                  <a:schemeClr val="tx1"/>
                </a:solidFill>
              </a:rPr>
              <a:t>Annotated</a:t>
            </a:r>
          </a:p>
          <a:p>
            <a:pPr algn="ctr"/>
            <a:r>
              <a:rPr lang="en-US" sz="1200" dirty="0" smtClean="0">
                <a:solidFill>
                  <a:schemeClr val="tx1"/>
                </a:solidFill>
              </a:rPr>
              <a:t>genome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3230068" y="123631"/>
            <a:ext cx="967252" cy="3693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27432" tIns="0" rIns="27432" bIns="0" rtlCol="0" anchor="ctr">
            <a:spAutoFit/>
          </a:bodyPr>
          <a:lstStyle/>
          <a:p>
            <a:pPr algn="ctr"/>
            <a:r>
              <a:rPr lang="en-US" sz="1200" dirty="0" smtClean="0">
                <a:solidFill>
                  <a:srgbClr val="FF0000"/>
                </a:solidFill>
              </a:rPr>
              <a:t>Core model</a:t>
            </a:r>
          </a:p>
          <a:p>
            <a:pPr algn="ctr"/>
            <a:r>
              <a:rPr lang="en-US" sz="1200" dirty="0" smtClean="0">
                <a:solidFill>
                  <a:srgbClr val="FF0000"/>
                </a:solidFill>
              </a:rPr>
              <a:t>reconstruction</a:t>
            </a:r>
            <a:endParaRPr lang="en-US" sz="1200" dirty="0">
              <a:solidFill>
                <a:srgbClr val="FF0000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4633502" y="135299"/>
            <a:ext cx="452945" cy="3693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27432" tIns="0" rIns="27432" bIns="0" rtlCol="0" anchor="ctr">
            <a:spAutoFit/>
          </a:bodyPr>
          <a:lstStyle/>
          <a:p>
            <a:pPr algn="ctr"/>
            <a:r>
              <a:rPr lang="en-US" sz="1200" dirty="0" smtClean="0">
                <a:solidFill>
                  <a:schemeClr val="tx1"/>
                </a:solidFill>
              </a:rPr>
              <a:t>Core</a:t>
            </a:r>
          </a:p>
          <a:p>
            <a:pPr algn="ctr"/>
            <a:r>
              <a:rPr lang="en-US" sz="1200" dirty="0" smtClean="0">
                <a:solidFill>
                  <a:schemeClr val="tx1"/>
                </a:solidFill>
              </a:rPr>
              <a:t>model</a:t>
            </a:r>
          </a:p>
        </p:txBody>
      </p:sp>
      <p:cxnSp>
        <p:nvCxnSpPr>
          <p:cNvPr id="13" name="Straight Arrow Connector 12"/>
          <p:cNvCxnSpPr>
            <a:stCxn id="4" idx="3"/>
            <a:endCxn id="7" idx="1"/>
          </p:cNvCxnSpPr>
          <p:nvPr/>
        </p:nvCxnSpPr>
        <p:spPr>
          <a:xfrm>
            <a:off x="675305" y="308297"/>
            <a:ext cx="315295" cy="0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>
            <a:stCxn id="9" idx="3"/>
            <a:endCxn id="11" idx="1"/>
          </p:cNvCxnSpPr>
          <p:nvPr/>
        </p:nvCxnSpPr>
        <p:spPr>
          <a:xfrm flipV="1">
            <a:off x="2861356" y="308297"/>
            <a:ext cx="368712" cy="11668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>
            <a:stCxn id="11" idx="3"/>
            <a:endCxn id="12" idx="1"/>
          </p:cNvCxnSpPr>
          <p:nvPr/>
        </p:nvCxnSpPr>
        <p:spPr>
          <a:xfrm>
            <a:off x="4197320" y="308297"/>
            <a:ext cx="436182" cy="11668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Rectangle 27"/>
          <p:cNvSpPr/>
          <p:nvPr/>
        </p:nvSpPr>
        <p:spPr>
          <a:xfrm>
            <a:off x="5485228" y="152400"/>
            <a:ext cx="617092" cy="3693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27432" tIns="0" rIns="27432" bIns="0" rtlCol="0" anchor="ctr">
            <a:spAutoFit/>
          </a:bodyPr>
          <a:lstStyle/>
          <a:p>
            <a:pPr algn="ctr"/>
            <a:r>
              <a:rPr lang="en-US" sz="1200" dirty="0" smtClean="0">
                <a:solidFill>
                  <a:srgbClr val="FF0000"/>
                </a:solidFill>
              </a:rPr>
              <a:t>Core</a:t>
            </a:r>
          </a:p>
          <a:p>
            <a:pPr algn="ctr"/>
            <a:r>
              <a:rPr lang="en-US" sz="1200" dirty="0" err="1" smtClean="0">
                <a:solidFill>
                  <a:srgbClr val="FF0000"/>
                </a:solidFill>
              </a:rPr>
              <a:t>gapfilling</a:t>
            </a:r>
            <a:endParaRPr lang="en-US" sz="1200" dirty="0" smtClean="0">
              <a:solidFill>
                <a:srgbClr val="FF0000"/>
              </a:solidFill>
            </a:endParaRPr>
          </a:p>
        </p:txBody>
      </p:sp>
      <p:cxnSp>
        <p:nvCxnSpPr>
          <p:cNvPr id="29" name="Straight Arrow Connector 28"/>
          <p:cNvCxnSpPr>
            <a:stCxn id="12" idx="3"/>
            <a:endCxn id="28" idx="1"/>
          </p:cNvCxnSpPr>
          <p:nvPr/>
        </p:nvCxnSpPr>
        <p:spPr>
          <a:xfrm>
            <a:off x="5086447" y="319965"/>
            <a:ext cx="398781" cy="17101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/>
          <p:cNvCxnSpPr>
            <a:stCxn id="7" idx="3"/>
            <a:endCxn id="9" idx="1"/>
          </p:cNvCxnSpPr>
          <p:nvPr/>
        </p:nvCxnSpPr>
        <p:spPr>
          <a:xfrm>
            <a:off x="1748051" y="308297"/>
            <a:ext cx="397596" cy="11668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Rectangle 36"/>
          <p:cNvSpPr/>
          <p:nvPr/>
        </p:nvSpPr>
        <p:spPr>
          <a:xfrm>
            <a:off x="2165359" y="991327"/>
            <a:ext cx="692947" cy="3693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27432" tIns="0" rIns="27432" bIns="0" rtlCol="0" anchor="ctr">
            <a:spAutoFit/>
          </a:bodyPr>
          <a:lstStyle/>
          <a:p>
            <a:pPr algn="ctr"/>
            <a:r>
              <a:rPr lang="en-US" sz="1200" dirty="0" err="1" smtClean="0">
                <a:solidFill>
                  <a:srgbClr val="FF0000"/>
                </a:solidFill>
              </a:rPr>
              <a:t>Regulon</a:t>
            </a:r>
            <a:endParaRPr lang="en-US" sz="1200" dirty="0" smtClean="0">
              <a:solidFill>
                <a:srgbClr val="FF0000"/>
              </a:solidFill>
            </a:endParaRPr>
          </a:p>
          <a:p>
            <a:pPr algn="ctr"/>
            <a:r>
              <a:rPr lang="en-US" sz="1200" dirty="0" smtClean="0">
                <a:solidFill>
                  <a:srgbClr val="FF0000"/>
                </a:solidFill>
              </a:rPr>
              <a:t>prediction</a:t>
            </a:r>
            <a:endParaRPr lang="en-US" sz="1200" dirty="0">
              <a:solidFill>
                <a:srgbClr val="FF0000"/>
              </a:solidFill>
            </a:endParaRPr>
          </a:p>
        </p:txBody>
      </p:sp>
      <p:cxnSp>
        <p:nvCxnSpPr>
          <p:cNvPr id="38" name="Straight Arrow Connector 37"/>
          <p:cNvCxnSpPr>
            <a:stCxn id="9" idx="2"/>
            <a:endCxn id="37" idx="0"/>
          </p:cNvCxnSpPr>
          <p:nvPr/>
        </p:nvCxnSpPr>
        <p:spPr>
          <a:xfrm>
            <a:off x="2503502" y="504631"/>
            <a:ext cx="8331" cy="486696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Rectangle 44"/>
          <p:cNvSpPr/>
          <p:nvPr/>
        </p:nvSpPr>
        <p:spPr>
          <a:xfrm>
            <a:off x="3391706" y="1083660"/>
            <a:ext cx="623377" cy="18466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27432" tIns="0" rIns="27432" bIns="0" rtlCol="0" anchor="ctr">
            <a:spAutoFit/>
          </a:bodyPr>
          <a:lstStyle/>
          <a:p>
            <a:pPr algn="ctr"/>
            <a:r>
              <a:rPr lang="en-US" sz="1200" dirty="0" err="1" smtClean="0">
                <a:solidFill>
                  <a:schemeClr val="tx1"/>
                </a:solidFill>
              </a:rPr>
              <a:t>Regulons</a:t>
            </a:r>
            <a:endParaRPr lang="en-US" sz="1200" dirty="0" smtClean="0">
              <a:solidFill>
                <a:schemeClr val="tx1"/>
              </a:solidFill>
            </a:endParaRPr>
          </a:p>
        </p:txBody>
      </p:sp>
      <p:cxnSp>
        <p:nvCxnSpPr>
          <p:cNvPr id="46" name="Straight Arrow Connector 45"/>
          <p:cNvCxnSpPr>
            <a:stCxn id="37" idx="3"/>
            <a:endCxn id="45" idx="1"/>
          </p:cNvCxnSpPr>
          <p:nvPr/>
        </p:nvCxnSpPr>
        <p:spPr>
          <a:xfrm>
            <a:off x="2858306" y="1175993"/>
            <a:ext cx="533400" cy="0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Rectangle 50"/>
          <p:cNvSpPr/>
          <p:nvPr/>
        </p:nvSpPr>
        <p:spPr>
          <a:xfrm>
            <a:off x="5485228" y="991327"/>
            <a:ext cx="615168" cy="3693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27432" tIns="0" rIns="27432" bIns="0" rtlCol="0" anchor="ctr">
            <a:spAutoFit/>
          </a:bodyPr>
          <a:lstStyle/>
          <a:p>
            <a:pPr algn="ctr"/>
            <a:r>
              <a:rPr lang="en-US" sz="1200" dirty="0" err="1" smtClean="0">
                <a:solidFill>
                  <a:schemeClr val="tx1"/>
                </a:solidFill>
              </a:rPr>
              <a:t>Gapfilled</a:t>
            </a:r>
            <a:endParaRPr lang="en-US" sz="1200" dirty="0" smtClean="0">
              <a:solidFill>
                <a:schemeClr val="tx1"/>
              </a:solidFill>
            </a:endParaRPr>
          </a:p>
          <a:p>
            <a:pPr algn="ctr"/>
            <a:r>
              <a:rPr lang="en-US" sz="1200" dirty="0" smtClean="0">
                <a:solidFill>
                  <a:schemeClr val="tx1"/>
                </a:solidFill>
              </a:rPr>
              <a:t>model</a:t>
            </a:r>
          </a:p>
        </p:txBody>
      </p:sp>
      <p:cxnSp>
        <p:nvCxnSpPr>
          <p:cNvPr id="52" name="Straight Arrow Connector 51"/>
          <p:cNvCxnSpPr>
            <a:stCxn id="28" idx="2"/>
            <a:endCxn id="51" idx="0"/>
          </p:cNvCxnSpPr>
          <p:nvPr/>
        </p:nvCxnSpPr>
        <p:spPr>
          <a:xfrm flipH="1">
            <a:off x="5792812" y="521732"/>
            <a:ext cx="962" cy="469595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Rectangle 59"/>
          <p:cNvSpPr/>
          <p:nvPr/>
        </p:nvSpPr>
        <p:spPr>
          <a:xfrm>
            <a:off x="4531213" y="1976735"/>
            <a:ext cx="677558" cy="55399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27432" tIns="0" rIns="27432" bIns="0" rtlCol="0" anchor="ctr">
            <a:spAutoFit/>
          </a:bodyPr>
          <a:lstStyle/>
          <a:p>
            <a:pPr algn="ctr"/>
            <a:r>
              <a:rPr lang="en-US" sz="1200" dirty="0" err="1" smtClean="0">
                <a:solidFill>
                  <a:srgbClr val="FF0000"/>
                </a:solidFill>
              </a:rPr>
              <a:t>Regulon</a:t>
            </a:r>
            <a:endParaRPr lang="en-US" sz="1200" dirty="0">
              <a:solidFill>
                <a:srgbClr val="FF0000"/>
              </a:solidFill>
            </a:endParaRPr>
          </a:p>
          <a:p>
            <a:pPr algn="ctr"/>
            <a:r>
              <a:rPr lang="en-US" sz="1200" dirty="0">
                <a:solidFill>
                  <a:srgbClr val="FF0000"/>
                </a:solidFill>
              </a:rPr>
              <a:t>c</a:t>
            </a:r>
            <a:r>
              <a:rPr lang="en-US" sz="1200" dirty="0" smtClean="0">
                <a:solidFill>
                  <a:srgbClr val="FF0000"/>
                </a:solidFill>
              </a:rPr>
              <a:t>onstrain</a:t>
            </a:r>
          </a:p>
          <a:p>
            <a:pPr algn="ctr"/>
            <a:r>
              <a:rPr lang="en-US" sz="1200" dirty="0" smtClean="0">
                <a:solidFill>
                  <a:srgbClr val="FF0000"/>
                </a:solidFill>
              </a:rPr>
              <a:t>formation</a:t>
            </a:r>
          </a:p>
        </p:txBody>
      </p:sp>
      <p:cxnSp>
        <p:nvCxnSpPr>
          <p:cNvPr id="61" name="Straight Arrow Connector 60"/>
          <p:cNvCxnSpPr>
            <a:stCxn id="51" idx="1"/>
            <a:endCxn id="60" idx="0"/>
          </p:cNvCxnSpPr>
          <p:nvPr/>
        </p:nvCxnSpPr>
        <p:spPr>
          <a:xfrm flipH="1">
            <a:off x="4869992" y="1175993"/>
            <a:ext cx="615236" cy="800742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Straight Arrow Connector 64"/>
          <p:cNvCxnSpPr>
            <a:stCxn id="45" idx="3"/>
            <a:endCxn id="60" idx="0"/>
          </p:cNvCxnSpPr>
          <p:nvPr/>
        </p:nvCxnSpPr>
        <p:spPr>
          <a:xfrm>
            <a:off x="4015083" y="1175993"/>
            <a:ext cx="854909" cy="800742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0" name="Rectangle 69"/>
          <p:cNvSpPr/>
          <p:nvPr/>
        </p:nvSpPr>
        <p:spPr>
          <a:xfrm>
            <a:off x="4603332" y="3299940"/>
            <a:ext cx="527324" cy="3693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27432" tIns="0" rIns="27432" bIns="0" rtlCol="0" anchor="ctr">
            <a:spAutoFit/>
          </a:bodyPr>
          <a:lstStyle/>
          <a:p>
            <a:pPr algn="ctr"/>
            <a:r>
              <a:rPr lang="en-US" sz="1200" dirty="0" err="1" smtClean="0">
                <a:solidFill>
                  <a:schemeClr val="tx1"/>
                </a:solidFill>
              </a:rPr>
              <a:t>RegFBA</a:t>
            </a:r>
            <a:endParaRPr lang="en-US" sz="1200" dirty="0" smtClean="0">
              <a:solidFill>
                <a:schemeClr val="tx1"/>
              </a:solidFill>
            </a:endParaRPr>
          </a:p>
          <a:p>
            <a:pPr algn="ctr"/>
            <a:r>
              <a:rPr lang="en-US" sz="1200" dirty="0" smtClean="0">
                <a:solidFill>
                  <a:schemeClr val="tx1"/>
                </a:solidFill>
              </a:rPr>
              <a:t>model</a:t>
            </a:r>
          </a:p>
        </p:txBody>
      </p:sp>
      <p:cxnSp>
        <p:nvCxnSpPr>
          <p:cNvPr id="71" name="Straight Arrow Connector 70"/>
          <p:cNvCxnSpPr>
            <a:stCxn id="60" idx="2"/>
            <a:endCxn id="70" idx="0"/>
          </p:cNvCxnSpPr>
          <p:nvPr/>
        </p:nvCxnSpPr>
        <p:spPr>
          <a:xfrm flipH="1">
            <a:off x="4866994" y="2530733"/>
            <a:ext cx="2998" cy="769207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6" name="Rectangle 75"/>
          <p:cNvSpPr/>
          <p:nvPr/>
        </p:nvSpPr>
        <p:spPr>
          <a:xfrm>
            <a:off x="3369007" y="1981200"/>
            <a:ext cx="738344" cy="55399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27432" tIns="0" rIns="27432" bIns="0" rtlCol="0" anchor="ctr">
            <a:spAutoFit/>
          </a:bodyPr>
          <a:lstStyle/>
          <a:p>
            <a:pPr algn="ctr"/>
            <a:r>
              <a:rPr lang="en-US" sz="1200" dirty="0" smtClean="0">
                <a:solidFill>
                  <a:srgbClr val="FF0000"/>
                </a:solidFill>
              </a:rPr>
              <a:t>Calculate</a:t>
            </a:r>
          </a:p>
          <a:p>
            <a:pPr algn="ctr"/>
            <a:r>
              <a:rPr lang="en-US" sz="1200" dirty="0" err="1" smtClean="0">
                <a:solidFill>
                  <a:srgbClr val="FF0000"/>
                </a:solidFill>
              </a:rPr>
              <a:t>regulon</a:t>
            </a:r>
            <a:endParaRPr lang="en-US" sz="1200" dirty="0" smtClean="0">
              <a:solidFill>
                <a:srgbClr val="FF0000"/>
              </a:solidFill>
            </a:endParaRPr>
          </a:p>
          <a:p>
            <a:pPr algn="ctr"/>
            <a:r>
              <a:rPr lang="en-US" sz="1200" dirty="0" smtClean="0">
                <a:solidFill>
                  <a:srgbClr val="FF0000"/>
                </a:solidFill>
              </a:rPr>
              <a:t>correlation</a:t>
            </a:r>
          </a:p>
        </p:txBody>
      </p:sp>
      <p:cxnSp>
        <p:nvCxnSpPr>
          <p:cNvPr id="77" name="Straight Arrow Connector 76"/>
          <p:cNvCxnSpPr>
            <a:stCxn id="45" idx="2"/>
            <a:endCxn id="76" idx="0"/>
          </p:cNvCxnSpPr>
          <p:nvPr/>
        </p:nvCxnSpPr>
        <p:spPr>
          <a:xfrm>
            <a:off x="3703395" y="1268326"/>
            <a:ext cx="34784" cy="712874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Straight Arrow Connector 79"/>
          <p:cNvCxnSpPr>
            <a:stCxn id="6" idx="3"/>
            <a:endCxn id="76" idx="1"/>
          </p:cNvCxnSpPr>
          <p:nvPr/>
        </p:nvCxnSpPr>
        <p:spPr>
          <a:xfrm flipV="1">
            <a:off x="2870037" y="2258199"/>
            <a:ext cx="498970" cy="23781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4" name="Rectangle 83"/>
          <p:cNvSpPr/>
          <p:nvPr/>
        </p:nvSpPr>
        <p:spPr>
          <a:xfrm>
            <a:off x="3388213" y="3179802"/>
            <a:ext cx="747962" cy="55399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27432" tIns="0" rIns="27432" bIns="0" rtlCol="0" anchor="ctr">
            <a:spAutoFit/>
          </a:bodyPr>
          <a:lstStyle/>
          <a:p>
            <a:pPr algn="ctr"/>
            <a:r>
              <a:rPr lang="en-US" sz="1200" b="1" dirty="0" err="1" smtClean="0">
                <a:solidFill>
                  <a:srgbClr val="00B050"/>
                </a:solidFill>
              </a:rPr>
              <a:t>Regulon</a:t>
            </a:r>
            <a:endParaRPr lang="en-US" sz="1200" b="1" dirty="0" smtClean="0">
              <a:solidFill>
                <a:srgbClr val="00B050"/>
              </a:solidFill>
            </a:endParaRPr>
          </a:p>
          <a:p>
            <a:pPr algn="ctr"/>
            <a:r>
              <a:rPr lang="en-US" sz="1200" b="1" dirty="0" smtClean="0">
                <a:solidFill>
                  <a:srgbClr val="00B050"/>
                </a:solidFill>
              </a:rPr>
              <a:t>Expression</a:t>
            </a:r>
          </a:p>
          <a:p>
            <a:pPr algn="ctr"/>
            <a:r>
              <a:rPr lang="en-US" sz="1200" b="1" dirty="0" smtClean="0">
                <a:solidFill>
                  <a:srgbClr val="00B050"/>
                </a:solidFill>
              </a:rPr>
              <a:t>agreement</a:t>
            </a:r>
          </a:p>
        </p:txBody>
      </p:sp>
      <p:cxnSp>
        <p:nvCxnSpPr>
          <p:cNvPr id="85" name="Straight Arrow Connector 84"/>
          <p:cNvCxnSpPr>
            <a:stCxn id="76" idx="2"/>
            <a:endCxn id="84" idx="0"/>
          </p:cNvCxnSpPr>
          <p:nvPr/>
        </p:nvCxnSpPr>
        <p:spPr>
          <a:xfrm>
            <a:off x="3738179" y="2535198"/>
            <a:ext cx="24015" cy="644604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2" name="Rectangle 91"/>
          <p:cNvSpPr/>
          <p:nvPr/>
        </p:nvSpPr>
        <p:spPr>
          <a:xfrm>
            <a:off x="6635689" y="152400"/>
            <a:ext cx="602024" cy="55399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27432" tIns="0" rIns="27432" bIns="0" rtlCol="0" anchor="ctr">
            <a:spAutoFit/>
          </a:bodyPr>
          <a:lstStyle/>
          <a:p>
            <a:pPr algn="ctr"/>
            <a:r>
              <a:rPr lang="en-US" sz="1200" dirty="0" smtClean="0">
                <a:solidFill>
                  <a:srgbClr val="FF0000"/>
                </a:solidFill>
              </a:rPr>
              <a:t>Flux</a:t>
            </a:r>
          </a:p>
          <a:p>
            <a:pPr algn="ctr"/>
            <a:r>
              <a:rPr lang="en-US" sz="1200" dirty="0" smtClean="0">
                <a:solidFill>
                  <a:srgbClr val="FF0000"/>
                </a:solidFill>
              </a:rPr>
              <a:t>Coupling</a:t>
            </a:r>
          </a:p>
          <a:p>
            <a:pPr algn="ctr"/>
            <a:r>
              <a:rPr lang="en-US" sz="1200" dirty="0" smtClean="0">
                <a:solidFill>
                  <a:srgbClr val="FF0000"/>
                </a:solidFill>
              </a:rPr>
              <a:t>analysis</a:t>
            </a:r>
            <a:endParaRPr lang="en-US" sz="1200" dirty="0">
              <a:solidFill>
                <a:srgbClr val="FF0000"/>
              </a:solidFill>
            </a:endParaRPr>
          </a:p>
        </p:txBody>
      </p:sp>
      <p:cxnSp>
        <p:nvCxnSpPr>
          <p:cNvPr id="93" name="Straight Arrow Connector 92"/>
          <p:cNvCxnSpPr>
            <a:stCxn id="51" idx="3"/>
            <a:endCxn id="92" idx="1"/>
          </p:cNvCxnSpPr>
          <p:nvPr/>
        </p:nvCxnSpPr>
        <p:spPr>
          <a:xfrm flipV="1">
            <a:off x="6100396" y="429399"/>
            <a:ext cx="535293" cy="746594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1" name="Rectangle 100"/>
          <p:cNvSpPr/>
          <p:nvPr/>
        </p:nvSpPr>
        <p:spPr>
          <a:xfrm>
            <a:off x="7717575" y="1175993"/>
            <a:ext cx="738344" cy="55399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27432" tIns="0" rIns="27432" bIns="0" rtlCol="0" anchor="ctr">
            <a:spAutoFit/>
          </a:bodyPr>
          <a:lstStyle/>
          <a:p>
            <a:pPr algn="ctr"/>
            <a:r>
              <a:rPr lang="en-US" sz="1200" dirty="0" smtClean="0">
                <a:solidFill>
                  <a:srgbClr val="FF0000"/>
                </a:solidFill>
              </a:rPr>
              <a:t>Calculate</a:t>
            </a:r>
          </a:p>
          <a:p>
            <a:pPr algn="ctr"/>
            <a:r>
              <a:rPr lang="en-US" sz="1200" dirty="0" smtClean="0">
                <a:solidFill>
                  <a:srgbClr val="FF0000"/>
                </a:solidFill>
              </a:rPr>
              <a:t>model</a:t>
            </a:r>
          </a:p>
          <a:p>
            <a:pPr algn="ctr"/>
            <a:r>
              <a:rPr lang="en-US" sz="1200" dirty="0" smtClean="0">
                <a:solidFill>
                  <a:srgbClr val="FF0000"/>
                </a:solidFill>
              </a:rPr>
              <a:t>correlation</a:t>
            </a:r>
          </a:p>
        </p:txBody>
      </p:sp>
      <p:sp>
        <p:nvSpPr>
          <p:cNvPr id="105" name="Rectangle 104"/>
          <p:cNvSpPr/>
          <p:nvPr/>
        </p:nvSpPr>
        <p:spPr>
          <a:xfrm>
            <a:off x="7717575" y="163163"/>
            <a:ext cx="813621" cy="55399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27432" tIns="0" rIns="27432" bIns="0" rtlCol="0" anchor="ctr">
            <a:spAutoFit/>
          </a:bodyPr>
          <a:lstStyle/>
          <a:p>
            <a:pPr algn="ctr"/>
            <a:r>
              <a:rPr lang="en-US" sz="1200" dirty="0" smtClean="0">
                <a:solidFill>
                  <a:schemeClr val="tx1"/>
                </a:solidFill>
              </a:rPr>
              <a:t>Functionally</a:t>
            </a:r>
          </a:p>
          <a:p>
            <a:pPr algn="ctr"/>
            <a:r>
              <a:rPr lang="en-US" sz="1200" dirty="0" smtClean="0">
                <a:solidFill>
                  <a:schemeClr val="tx1"/>
                </a:solidFill>
              </a:rPr>
              <a:t>coupled</a:t>
            </a:r>
          </a:p>
          <a:p>
            <a:pPr algn="ctr"/>
            <a:r>
              <a:rPr lang="en-US" sz="1200" dirty="0" smtClean="0">
                <a:solidFill>
                  <a:schemeClr val="tx1"/>
                </a:solidFill>
              </a:rPr>
              <a:t>reactions</a:t>
            </a:r>
          </a:p>
        </p:txBody>
      </p:sp>
      <p:cxnSp>
        <p:nvCxnSpPr>
          <p:cNvPr id="106" name="Straight Arrow Connector 105"/>
          <p:cNvCxnSpPr>
            <a:stCxn id="92" idx="3"/>
            <a:endCxn id="105" idx="1"/>
          </p:cNvCxnSpPr>
          <p:nvPr/>
        </p:nvCxnSpPr>
        <p:spPr>
          <a:xfrm>
            <a:off x="7237713" y="429399"/>
            <a:ext cx="479862" cy="10763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0" name="Straight Arrow Connector 109"/>
          <p:cNvCxnSpPr>
            <a:stCxn id="105" idx="2"/>
            <a:endCxn id="101" idx="0"/>
          </p:cNvCxnSpPr>
          <p:nvPr/>
        </p:nvCxnSpPr>
        <p:spPr>
          <a:xfrm flipH="1">
            <a:off x="8086747" y="717161"/>
            <a:ext cx="37639" cy="458832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7" name="Curved Connector 116"/>
          <p:cNvCxnSpPr/>
          <p:nvPr/>
        </p:nvCxnSpPr>
        <p:spPr>
          <a:xfrm flipV="1">
            <a:off x="2585883" y="1576364"/>
            <a:ext cx="5059521" cy="1151601"/>
          </a:xfrm>
          <a:prstGeom prst="curvedConnector3">
            <a:avLst>
              <a:gd name="adj1" fmla="val 73941"/>
            </a:avLst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7" name="Rectangle 126"/>
          <p:cNvSpPr/>
          <p:nvPr/>
        </p:nvSpPr>
        <p:spPr>
          <a:xfrm>
            <a:off x="7717575" y="2258199"/>
            <a:ext cx="747962" cy="55399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27432" tIns="0" rIns="27432" bIns="0" rtlCol="0" anchor="ctr">
            <a:spAutoFit/>
          </a:bodyPr>
          <a:lstStyle/>
          <a:p>
            <a:pPr algn="ctr"/>
            <a:r>
              <a:rPr lang="en-US" sz="1200" b="1" dirty="0" smtClean="0">
                <a:solidFill>
                  <a:srgbClr val="00B050"/>
                </a:solidFill>
              </a:rPr>
              <a:t>Model</a:t>
            </a:r>
          </a:p>
          <a:p>
            <a:pPr algn="ctr"/>
            <a:r>
              <a:rPr lang="en-US" sz="1200" b="1" dirty="0" smtClean="0">
                <a:solidFill>
                  <a:srgbClr val="00B050"/>
                </a:solidFill>
              </a:rPr>
              <a:t>Expression</a:t>
            </a:r>
          </a:p>
          <a:p>
            <a:pPr algn="ctr"/>
            <a:r>
              <a:rPr lang="en-US" sz="1200" b="1" dirty="0" smtClean="0">
                <a:solidFill>
                  <a:srgbClr val="00B050"/>
                </a:solidFill>
              </a:rPr>
              <a:t>agreement</a:t>
            </a:r>
          </a:p>
        </p:txBody>
      </p:sp>
      <p:cxnSp>
        <p:nvCxnSpPr>
          <p:cNvPr id="128" name="Straight Arrow Connector 127"/>
          <p:cNvCxnSpPr>
            <a:stCxn id="101" idx="2"/>
            <a:endCxn id="127" idx="0"/>
          </p:cNvCxnSpPr>
          <p:nvPr/>
        </p:nvCxnSpPr>
        <p:spPr>
          <a:xfrm>
            <a:off x="8086747" y="1729991"/>
            <a:ext cx="4809" cy="528208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1" name="Straight Arrow Connector 150"/>
          <p:cNvCxnSpPr>
            <a:stCxn id="5" idx="3"/>
            <a:endCxn id="8" idx="1"/>
          </p:cNvCxnSpPr>
          <p:nvPr/>
        </p:nvCxnSpPr>
        <p:spPr>
          <a:xfrm>
            <a:off x="827014" y="2983468"/>
            <a:ext cx="1358248" cy="1484531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5" name="Rectangle 154"/>
          <p:cNvSpPr/>
          <p:nvPr/>
        </p:nvSpPr>
        <p:spPr>
          <a:xfrm>
            <a:off x="3464413" y="4191000"/>
            <a:ext cx="663388" cy="55399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27432" tIns="0" rIns="27432" bIns="0" rtlCol="0" anchor="ctr">
            <a:spAutoFit/>
          </a:bodyPr>
          <a:lstStyle/>
          <a:p>
            <a:pPr algn="ctr"/>
            <a:r>
              <a:rPr lang="en-US" sz="1200" dirty="0" smtClean="0">
                <a:solidFill>
                  <a:schemeClr val="tx1"/>
                </a:solidFill>
              </a:rPr>
              <a:t>Growth</a:t>
            </a:r>
          </a:p>
          <a:p>
            <a:pPr algn="ctr"/>
            <a:r>
              <a:rPr lang="en-US" sz="1200" dirty="0" err="1">
                <a:solidFill>
                  <a:schemeClr val="tx1"/>
                </a:solidFill>
              </a:rPr>
              <a:t>n</a:t>
            </a:r>
            <a:r>
              <a:rPr lang="en-US" sz="1200" dirty="0" err="1" smtClean="0">
                <a:solidFill>
                  <a:schemeClr val="tx1"/>
                </a:solidFill>
              </a:rPr>
              <a:t>ogrowth</a:t>
            </a:r>
            <a:endParaRPr lang="en-US" sz="1200" dirty="0" smtClean="0">
              <a:solidFill>
                <a:schemeClr val="tx1"/>
              </a:solidFill>
            </a:endParaRPr>
          </a:p>
          <a:p>
            <a:pPr algn="ctr"/>
            <a:r>
              <a:rPr lang="en-US" sz="1200" dirty="0" smtClean="0">
                <a:solidFill>
                  <a:schemeClr val="tx1"/>
                </a:solidFill>
              </a:rPr>
              <a:t>calls</a:t>
            </a:r>
          </a:p>
        </p:txBody>
      </p:sp>
      <p:cxnSp>
        <p:nvCxnSpPr>
          <p:cNvPr id="156" name="Straight Arrow Connector 155"/>
          <p:cNvCxnSpPr>
            <a:stCxn id="8" idx="3"/>
            <a:endCxn id="155" idx="1"/>
          </p:cNvCxnSpPr>
          <p:nvPr/>
        </p:nvCxnSpPr>
        <p:spPr>
          <a:xfrm>
            <a:off x="2934506" y="4467999"/>
            <a:ext cx="529907" cy="0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2" name="Rectangle 161"/>
          <p:cNvSpPr/>
          <p:nvPr/>
        </p:nvSpPr>
        <p:spPr>
          <a:xfrm>
            <a:off x="4637546" y="4191000"/>
            <a:ext cx="731867" cy="55399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27432" tIns="0" rIns="27432" bIns="0" rtlCol="0" anchor="ctr">
            <a:spAutoFit/>
          </a:bodyPr>
          <a:lstStyle/>
          <a:p>
            <a:pPr algn="ctr"/>
            <a:r>
              <a:rPr lang="en-US" sz="1200" dirty="0" smtClean="0">
                <a:solidFill>
                  <a:srgbClr val="FF0000"/>
                </a:solidFill>
              </a:rPr>
              <a:t>FBA</a:t>
            </a:r>
          </a:p>
          <a:p>
            <a:pPr algn="ctr"/>
            <a:r>
              <a:rPr lang="en-US" sz="1200" dirty="0" smtClean="0">
                <a:solidFill>
                  <a:srgbClr val="FF0000"/>
                </a:solidFill>
              </a:rPr>
              <a:t>Phenotype</a:t>
            </a:r>
          </a:p>
          <a:p>
            <a:pPr algn="ctr"/>
            <a:r>
              <a:rPr lang="en-US" sz="1200" dirty="0" smtClean="0">
                <a:solidFill>
                  <a:srgbClr val="FF0000"/>
                </a:solidFill>
              </a:rPr>
              <a:t>simulation</a:t>
            </a:r>
            <a:endParaRPr lang="en-US" sz="1200" dirty="0">
              <a:solidFill>
                <a:srgbClr val="FF0000"/>
              </a:solidFill>
            </a:endParaRPr>
          </a:p>
        </p:txBody>
      </p:sp>
      <p:cxnSp>
        <p:nvCxnSpPr>
          <p:cNvPr id="163" name="Straight Arrow Connector 162"/>
          <p:cNvCxnSpPr>
            <a:stCxn id="70" idx="2"/>
            <a:endCxn id="162" idx="0"/>
          </p:cNvCxnSpPr>
          <p:nvPr/>
        </p:nvCxnSpPr>
        <p:spPr>
          <a:xfrm>
            <a:off x="4866994" y="3669272"/>
            <a:ext cx="136486" cy="521728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6" name="Straight Arrow Connector 165"/>
          <p:cNvCxnSpPr>
            <a:stCxn id="155" idx="3"/>
            <a:endCxn id="162" idx="1"/>
          </p:cNvCxnSpPr>
          <p:nvPr/>
        </p:nvCxnSpPr>
        <p:spPr>
          <a:xfrm>
            <a:off x="4127801" y="4467999"/>
            <a:ext cx="509745" cy="0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0" name="Rectangle 169"/>
          <p:cNvSpPr/>
          <p:nvPr/>
        </p:nvSpPr>
        <p:spPr>
          <a:xfrm>
            <a:off x="6078625" y="4191000"/>
            <a:ext cx="747962" cy="55399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27432" tIns="0" rIns="27432" bIns="0" rtlCol="0" anchor="ctr">
            <a:spAutoFit/>
          </a:bodyPr>
          <a:lstStyle/>
          <a:p>
            <a:pPr algn="ctr"/>
            <a:r>
              <a:rPr lang="en-US" sz="1200" b="1" dirty="0" smtClean="0">
                <a:solidFill>
                  <a:srgbClr val="00B050"/>
                </a:solidFill>
              </a:rPr>
              <a:t>Model</a:t>
            </a:r>
          </a:p>
          <a:p>
            <a:pPr algn="ctr"/>
            <a:r>
              <a:rPr lang="en-US" sz="1200" b="1" dirty="0" smtClean="0">
                <a:solidFill>
                  <a:srgbClr val="00B050"/>
                </a:solidFill>
              </a:rPr>
              <a:t>phenotype</a:t>
            </a:r>
          </a:p>
          <a:p>
            <a:pPr algn="ctr"/>
            <a:r>
              <a:rPr lang="en-US" sz="1200" b="1" dirty="0" smtClean="0">
                <a:solidFill>
                  <a:srgbClr val="00B050"/>
                </a:solidFill>
              </a:rPr>
              <a:t>agreement</a:t>
            </a:r>
          </a:p>
        </p:txBody>
      </p:sp>
      <p:cxnSp>
        <p:nvCxnSpPr>
          <p:cNvPr id="171" name="Straight Arrow Connector 170"/>
          <p:cNvCxnSpPr>
            <a:stCxn id="162" idx="3"/>
            <a:endCxn id="170" idx="1"/>
          </p:cNvCxnSpPr>
          <p:nvPr/>
        </p:nvCxnSpPr>
        <p:spPr>
          <a:xfrm>
            <a:off x="5369413" y="4467999"/>
            <a:ext cx="709212" cy="0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1" name="Rectangle 180"/>
          <p:cNvSpPr/>
          <p:nvPr/>
        </p:nvSpPr>
        <p:spPr>
          <a:xfrm>
            <a:off x="6055213" y="5181600"/>
            <a:ext cx="786434" cy="18466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27432" tIns="0" rIns="27432" bIns="0" rtlCol="0" anchor="ctr">
            <a:spAutoFit/>
          </a:bodyPr>
          <a:lstStyle/>
          <a:p>
            <a:pPr algn="ctr"/>
            <a:r>
              <a:rPr lang="en-US" sz="1200" dirty="0" err="1" smtClean="0">
                <a:solidFill>
                  <a:srgbClr val="FF0000"/>
                </a:solidFill>
              </a:rPr>
              <a:t>Growmatch</a:t>
            </a:r>
            <a:endParaRPr lang="en-US" sz="1200" dirty="0" smtClean="0">
              <a:solidFill>
                <a:srgbClr val="FF0000"/>
              </a:solidFill>
            </a:endParaRPr>
          </a:p>
        </p:txBody>
      </p:sp>
      <p:cxnSp>
        <p:nvCxnSpPr>
          <p:cNvPr id="182" name="Straight Arrow Connector 181"/>
          <p:cNvCxnSpPr>
            <a:stCxn id="170" idx="2"/>
            <a:endCxn id="181" idx="0"/>
          </p:cNvCxnSpPr>
          <p:nvPr/>
        </p:nvCxnSpPr>
        <p:spPr>
          <a:xfrm flipH="1">
            <a:off x="6448430" y="4744998"/>
            <a:ext cx="4176" cy="436602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7" name="Rectangle 186"/>
          <p:cNvSpPr/>
          <p:nvPr/>
        </p:nvSpPr>
        <p:spPr>
          <a:xfrm>
            <a:off x="7707829" y="5105400"/>
            <a:ext cx="748090" cy="3693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27432" tIns="0" rIns="27432" bIns="0" rtlCol="0" anchor="ctr">
            <a:spAutoFit/>
          </a:bodyPr>
          <a:lstStyle/>
          <a:p>
            <a:pPr algn="ctr"/>
            <a:r>
              <a:rPr lang="en-US" sz="1200" b="1" dirty="0" smtClean="0">
                <a:solidFill>
                  <a:srgbClr val="00B050"/>
                </a:solidFill>
              </a:rPr>
              <a:t>Reconciled</a:t>
            </a:r>
          </a:p>
          <a:p>
            <a:pPr algn="ctr"/>
            <a:r>
              <a:rPr lang="en-US" sz="1200" b="1" dirty="0" smtClean="0">
                <a:solidFill>
                  <a:srgbClr val="00B050"/>
                </a:solidFill>
              </a:rPr>
              <a:t>model</a:t>
            </a:r>
          </a:p>
        </p:txBody>
      </p:sp>
      <p:cxnSp>
        <p:nvCxnSpPr>
          <p:cNvPr id="188" name="Straight Arrow Connector 187"/>
          <p:cNvCxnSpPr>
            <a:stCxn id="181" idx="3"/>
            <a:endCxn id="187" idx="1"/>
          </p:cNvCxnSpPr>
          <p:nvPr/>
        </p:nvCxnSpPr>
        <p:spPr>
          <a:xfrm>
            <a:off x="6841647" y="5273933"/>
            <a:ext cx="866182" cy="16133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4" name="Rectangle 193"/>
          <p:cNvSpPr/>
          <p:nvPr/>
        </p:nvSpPr>
        <p:spPr>
          <a:xfrm>
            <a:off x="6136592" y="5939135"/>
            <a:ext cx="632031" cy="3693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27432" tIns="0" rIns="27432" bIns="0" rtlCol="0" anchor="ctr">
            <a:spAutoFit/>
          </a:bodyPr>
          <a:lstStyle/>
          <a:p>
            <a:pPr algn="ctr"/>
            <a:r>
              <a:rPr lang="en-US" sz="1200" dirty="0" err="1" smtClean="0">
                <a:solidFill>
                  <a:schemeClr val="tx1"/>
                </a:solidFill>
              </a:rPr>
              <a:t>Gapfilled</a:t>
            </a:r>
            <a:endParaRPr lang="en-US" sz="1200" dirty="0" smtClean="0">
              <a:solidFill>
                <a:schemeClr val="tx1"/>
              </a:solidFill>
            </a:endParaRPr>
          </a:p>
          <a:p>
            <a:pPr algn="ctr"/>
            <a:r>
              <a:rPr lang="en-US" sz="1200" dirty="0" smtClean="0">
                <a:solidFill>
                  <a:schemeClr val="tx1"/>
                </a:solidFill>
              </a:rPr>
              <a:t>reactions</a:t>
            </a:r>
          </a:p>
        </p:txBody>
      </p:sp>
      <p:cxnSp>
        <p:nvCxnSpPr>
          <p:cNvPr id="195" name="Straight Arrow Connector 194"/>
          <p:cNvCxnSpPr>
            <a:stCxn id="181" idx="2"/>
            <a:endCxn id="194" idx="0"/>
          </p:cNvCxnSpPr>
          <p:nvPr/>
        </p:nvCxnSpPr>
        <p:spPr>
          <a:xfrm>
            <a:off x="6448430" y="5366266"/>
            <a:ext cx="4178" cy="572869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1" name="Rectangle 200"/>
          <p:cNvSpPr/>
          <p:nvPr/>
        </p:nvSpPr>
        <p:spPr>
          <a:xfrm>
            <a:off x="4885957" y="5846802"/>
            <a:ext cx="645625" cy="55399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27432" tIns="0" rIns="27432" bIns="0" rtlCol="0" anchor="ctr">
            <a:spAutoFit/>
          </a:bodyPr>
          <a:lstStyle/>
          <a:p>
            <a:pPr algn="ctr"/>
            <a:r>
              <a:rPr lang="en-US" sz="1200" dirty="0" err="1" smtClean="0">
                <a:solidFill>
                  <a:srgbClr val="FF0000"/>
                </a:solidFill>
              </a:rPr>
              <a:t>Gapfilling</a:t>
            </a:r>
            <a:endParaRPr lang="en-US" sz="1200" dirty="0" smtClean="0">
              <a:solidFill>
                <a:srgbClr val="FF0000"/>
              </a:solidFill>
            </a:endParaRPr>
          </a:p>
          <a:p>
            <a:pPr algn="ctr"/>
            <a:r>
              <a:rPr lang="en-US" sz="1200" dirty="0" smtClean="0">
                <a:solidFill>
                  <a:srgbClr val="FF0000"/>
                </a:solidFill>
              </a:rPr>
              <a:t>gene</a:t>
            </a:r>
          </a:p>
          <a:p>
            <a:pPr algn="ctr"/>
            <a:r>
              <a:rPr lang="en-US" sz="1200" dirty="0" smtClean="0">
                <a:solidFill>
                  <a:srgbClr val="FF0000"/>
                </a:solidFill>
              </a:rPr>
              <a:t>search</a:t>
            </a:r>
          </a:p>
        </p:txBody>
      </p:sp>
      <p:cxnSp>
        <p:nvCxnSpPr>
          <p:cNvPr id="202" name="Straight Arrow Connector 201"/>
          <p:cNvCxnSpPr>
            <a:stCxn id="194" idx="1"/>
            <a:endCxn id="201" idx="3"/>
          </p:cNvCxnSpPr>
          <p:nvPr/>
        </p:nvCxnSpPr>
        <p:spPr>
          <a:xfrm flipH="1">
            <a:off x="5531582" y="6123801"/>
            <a:ext cx="605010" cy="0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8" name="Rectangle 207"/>
          <p:cNvSpPr/>
          <p:nvPr/>
        </p:nvSpPr>
        <p:spPr>
          <a:xfrm>
            <a:off x="4709475" y="5029200"/>
            <a:ext cx="812338" cy="55399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27432" tIns="0" rIns="27432" bIns="0" rtlCol="0" anchor="ctr">
            <a:spAutoFit/>
          </a:bodyPr>
          <a:lstStyle/>
          <a:p>
            <a:pPr algn="ctr"/>
            <a:r>
              <a:rPr lang="en-US" sz="1200" dirty="0" smtClean="0">
                <a:solidFill>
                  <a:schemeClr val="tx1"/>
                </a:solidFill>
              </a:rPr>
              <a:t>Inconsistent</a:t>
            </a:r>
          </a:p>
          <a:p>
            <a:pPr algn="ctr"/>
            <a:r>
              <a:rPr lang="en-US" sz="1200" dirty="0">
                <a:solidFill>
                  <a:schemeClr val="tx1"/>
                </a:solidFill>
              </a:rPr>
              <a:t>r</a:t>
            </a:r>
            <a:r>
              <a:rPr lang="en-US" sz="1200" dirty="0" smtClean="0">
                <a:solidFill>
                  <a:schemeClr val="tx1"/>
                </a:solidFill>
              </a:rPr>
              <a:t>eaction</a:t>
            </a:r>
          </a:p>
          <a:p>
            <a:pPr algn="ctr"/>
            <a:r>
              <a:rPr lang="en-US" sz="1200" dirty="0" smtClean="0">
                <a:solidFill>
                  <a:schemeClr val="tx1"/>
                </a:solidFill>
              </a:rPr>
              <a:t>list</a:t>
            </a:r>
          </a:p>
        </p:txBody>
      </p:sp>
      <p:cxnSp>
        <p:nvCxnSpPr>
          <p:cNvPr id="209" name="Straight Arrow Connector 208"/>
          <p:cNvCxnSpPr>
            <a:stCxn id="181" idx="1"/>
            <a:endCxn id="208" idx="3"/>
          </p:cNvCxnSpPr>
          <p:nvPr/>
        </p:nvCxnSpPr>
        <p:spPr>
          <a:xfrm flipH="1">
            <a:off x="5521813" y="5273933"/>
            <a:ext cx="533400" cy="32266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5" name="Rectangle 214"/>
          <p:cNvSpPr/>
          <p:nvPr/>
        </p:nvSpPr>
        <p:spPr>
          <a:xfrm>
            <a:off x="3388213" y="5117068"/>
            <a:ext cx="896720" cy="3693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27432" tIns="0" rIns="27432" bIns="0" rtlCol="0" anchor="ctr">
            <a:spAutoFit/>
          </a:bodyPr>
          <a:lstStyle/>
          <a:p>
            <a:pPr algn="ctr"/>
            <a:r>
              <a:rPr lang="en-US" sz="1200" dirty="0" smtClean="0">
                <a:solidFill>
                  <a:srgbClr val="FF0000"/>
                </a:solidFill>
              </a:rPr>
              <a:t>Annotation</a:t>
            </a:r>
          </a:p>
          <a:p>
            <a:pPr algn="ctr"/>
            <a:r>
              <a:rPr lang="en-US" sz="1200" dirty="0" smtClean="0">
                <a:solidFill>
                  <a:srgbClr val="FF0000"/>
                </a:solidFill>
              </a:rPr>
              <a:t>reassignment</a:t>
            </a:r>
          </a:p>
        </p:txBody>
      </p:sp>
      <p:cxnSp>
        <p:nvCxnSpPr>
          <p:cNvPr id="216" name="Straight Arrow Connector 215"/>
          <p:cNvCxnSpPr>
            <a:stCxn id="208" idx="1"/>
            <a:endCxn id="215" idx="3"/>
          </p:cNvCxnSpPr>
          <p:nvPr/>
        </p:nvCxnSpPr>
        <p:spPr>
          <a:xfrm flipH="1" flipV="1">
            <a:off x="4284933" y="5301734"/>
            <a:ext cx="424542" cy="4465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0" name="Rectangle 219"/>
          <p:cNvSpPr/>
          <p:nvPr/>
        </p:nvSpPr>
        <p:spPr>
          <a:xfrm>
            <a:off x="3517878" y="5971010"/>
            <a:ext cx="764248" cy="3693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27432" tIns="0" rIns="27432" bIns="0" rtlCol="0" anchor="ctr">
            <a:spAutoFit/>
          </a:bodyPr>
          <a:lstStyle/>
          <a:p>
            <a:pPr algn="ctr"/>
            <a:r>
              <a:rPr lang="en-US" sz="1200" b="1" dirty="0" smtClean="0">
                <a:solidFill>
                  <a:srgbClr val="00B050"/>
                </a:solidFill>
              </a:rPr>
              <a:t>Reconciled</a:t>
            </a:r>
          </a:p>
          <a:p>
            <a:pPr algn="ctr"/>
            <a:r>
              <a:rPr lang="en-US" sz="1200" b="1" dirty="0" smtClean="0">
                <a:solidFill>
                  <a:srgbClr val="00B050"/>
                </a:solidFill>
              </a:rPr>
              <a:t>annotation</a:t>
            </a:r>
          </a:p>
        </p:txBody>
      </p:sp>
      <p:cxnSp>
        <p:nvCxnSpPr>
          <p:cNvPr id="221" name="Straight Arrow Connector 220"/>
          <p:cNvCxnSpPr>
            <a:stCxn id="201" idx="1"/>
            <a:endCxn id="220" idx="3"/>
          </p:cNvCxnSpPr>
          <p:nvPr/>
        </p:nvCxnSpPr>
        <p:spPr>
          <a:xfrm flipH="1">
            <a:off x="4282126" y="6123801"/>
            <a:ext cx="603831" cy="31875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5" name="Straight Arrow Connector 224"/>
          <p:cNvCxnSpPr>
            <a:stCxn id="215" idx="2"/>
            <a:endCxn id="220" idx="0"/>
          </p:cNvCxnSpPr>
          <p:nvPr/>
        </p:nvCxnSpPr>
        <p:spPr>
          <a:xfrm>
            <a:off x="3836573" y="5486400"/>
            <a:ext cx="63429" cy="484610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8" name="Curved Connector 227"/>
          <p:cNvCxnSpPr>
            <a:stCxn id="220" idx="1"/>
            <a:endCxn id="9" idx="1"/>
          </p:cNvCxnSpPr>
          <p:nvPr/>
        </p:nvCxnSpPr>
        <p:spPr>
          <a:xfrm rot="10800000">
            <a:off x="2145648" y="319966"/>
            <a:ext cx="1372231" cy="5835711"/>
          </a:xfrm>
          <a:prstGeom prst="curvedConnector3">
            <a:avLst>
              <a:gd name="adj1" fmla="val 140457"/>
            </a:avLst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4" name="Rectangle 233"/>
          <p:cNvSpPr/>
          <p:nvPr/>
        </p:nvSpPr>
        <p:spPr>
          <a:xfrm>
            <a:off x="7598248" y="5860794"/>
            <a:ext cx="967252" cy="3693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27432" tIns="0" rIns="27432" bIns="0" rtlCol="0" anchor="ctr">
            <a:spAutoFit/>
          </a:bodyPr>
          <a:lstStyle/>
          <a:p>
            <a:pPr algn="ctr"/>
            <a:r>
              <a:rPr lang="en-US" sz="1200" dirty="0" smtClean="0">
                <a:solidFill>
                  <a:srgbClr val="FF0000"/>
                </a:solidFill>
              </a:rPr>
              <a:t>Core model</a:t>
            </a:r>
          </a:p>
          <a:p>
            <a:pPr algn="ctr"/>
            <a:r>
              <a:rPr lang="en-US" sz="1200" dirty="0" smtClean="0">
                <a:solidFill>
                  <a:srgbClr val="FF0000"/>
                </a:solidFill>
              </a:rPr>
              <a:t>reconstruction</a:t>
            </a:r>
            <a:endParaRPr lang="en-US" sz="1200" dirty="0">
              <a:solidFill>
                <a:srgbClr val="FF0000"/>
              </a:solidFill>
            </a:endParaRPr>
          </a:p>
        </p:txBody>
      </p:sp>
      <p:cxnSp>
        <p:nvCxnSpPr>
          <p:cNvPr id="235" name="Curved Connector 234"/>
          <p:cNvCxnSpPr>
            <a:stCxn id="220" idx="2"/>
            <a:endCxn id="234" idx="2"/>
          </p:cNvCxnSpPr>
          <p:nvPr/>
        </p:nvCxnSpPr>
        <p:spPr>
          <a:xfrm rot="5400000" flipH="1" flipV="1">
            <a:off x="5935830" y="4194298"/>
            <a:ext cx="110216" cy="4181872"/>
          </a:xfrm>
          <a:prstGeom prst="curvedConnector3">
            <a:avLst>
              <a:gd name="adj1" fmla="val -296302"/>
            </a:avLst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1" name="Straight Arrow Connector 240"/>
          <p:cNvCxnSpPr>
            <a:stCxn id="234" idx="0"/>
            <a:endCxn id="187" idx="2"/>
          </p:cNvCxnSpPr>
          <p:nvPr/>
        </p:nvCxnSpPr>
        <p:spPr>
          <a:xfrm flipV="1">
            <a:off x="8081874" y="5474732"/>
            <a:ext cx="0" cy="386062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6" name="Rectangle 245"/>
          <p:cNvSpPr/>
          <p:nvPr/>
        </p:nvSpPr>
        <p:spPr>
          <a:xfrm>
            <a:off x="3509089" y="1837"/>
            <a:ext cx="358368" cy="18466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27432" tIns="0" rIns="27432" bIns="0" rtlCol="0" anchor="ctr">
            <a:spAutoFit/>
          </a:bodyPr>
          <a:lstStyle/>
          <a:p>
            <a:pPr algn="ctr"/>
            <a:r>
              <a:rPr lang="en-US" sz="1200" b="1" dirty="0" smtClean="0">
                <a:solidFill>
                  <a:schemeClr val="accent6">
                    <a:lumMod val="50000"/>
                  </a:schemeClr>
                </a:solidFill>
              </a:rPr>
              <a:t>(MS)</a:t>
            </a:r>
          </a:p>
        </p:txBody>
      </p:sp>
      <p:sp>
        <p:nvSpPr>
          <p:cNvPr id="247" name="Rectangle 246"/>
          <p:cNvSpPr/>
          <p:nvPr/>
        </p:nvSpPr>
        <p:spPr>
          <a:xfrm>
            <a:off x="1203767" y="1837"/>
            <a:ext cx="331116" cy="18466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27432" tIns="0" rIns="27432" bIns="0" rtlCol="0" anchor="ctr">
            <a:spAutoFit/>
          </a:bodyPr>
          <a:lstStyle/>
          <a:p>
            <a:pPr algn="ctr"/>
            <a:r>
              <a:rPr lang="en-US" sz="1200" b="1" dirty="0" smtClean="0">
                <a:solidFill>
                  <a:schemeClr val="accent6">
                    <a:lumMod val="50000"/>
                  </a:schemeClr>
                </a:solidFill>
              </a:rPr>
              <a:t>(RA)</a:t>
            </a:r>
          </a:p>
        </p:txBody>
      </p:sp>
      <p:sp>
        <p:nvSpPr>
          <p:cNvPr id="248" name="Rectangle 247"/>
          <p:cNvSpPr/>
          <p:nvPr/>
        </p:nvSpPr>
        <p:spPr>
          <a:xfrm>
            <a:off x="3012956" y="5275110"/>
            <a:ext cx="299057" cy="18466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27432" tIns="0" rIns="27432" bIns="0" rtlCol="0" anchor="ctr">
            <a:spAutoFit/>
          </a:bodyPr>
          <a:lstStyle/>
          <a:p>
            <a:pPr algn="ctr"/>
            <a:r>
              <a:rPr lang="en-US" sz="1200" b="1" dirty="0" smtClean="0">
                <a:solidFill>
                  <a:schemeClr val="accent6">
                    <a:lumMod val="50000"/>
                  </a:schemeClr>
                </a:solidFill>
              </a:rPr>
              <a:t>(SE)</a:t>
            </a:r>
          </a:p>
        </p:txBody>
      </p:sp>
      <p:sp>
        <p:nvSpPr>
          <p:cNvPr id="249" name="Rectangle 248"/>
          <p:cNvSpPr/>
          <p:nvPr/>
        </p:nvSpPr>
        <p:spPr>
          <a:xfrm>
            <a:off x="2552681" y="823187"/>
            <a:ext cx="308675" cy="18466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27432" tIns="0" rIns="27432" bIns="0" rtlCol="0" anchor="ctr">
            <a:spAutoFit/>
          </a:bodyPr>
          <a:lstStyle/>
          <a:p>
            <a:pPr algn="ctr"/>
            <a:r>
              <a:rPr lang="en-US" sz="1200" b="1" dirty="0" smtClean="0">
                <a:solidFill>
                  <a:schemeClr val="accent6">
                    <a:lumMod val="50000"/>
                  </a:schemeClr>
                </a:solidFill>
              </a:rPr>
              <a:t>(RF)</a:t>
            </a:r>
          </a:p>
        </p:txBody>
      </p:sp>
      <p:sp>
        <p:nvSpPr>
          <p:cNvPr id="250" name="Rectangle 249"/>
          <p:cNvSpPr/>
          <p:nvPr/>
        </p:nvSpPr>
        <p:spPr>
          <a:xfrm>
            <a:off x="2308287" y="4001089"/>
            <a:ext cx="390428" cy="18466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27432" tIns="0" rIns="27432" bIns="0" rtlCol="0" anchor="ctr">
            <a:spAutoFit/>
          </a:bodyPr>
          <a:lstStyle/>
          <a:p>
            <a:pPr algn="ctr"/>
            <a:r>
              <a:rPr lang="en-US" sz="1200" b="1" dirty="0" smtClean="0">
                <a:solidFill>
                  <a:schemeClr val="accent6">
                    <a:lumMod val="50000"/>
                  </a:schemeClr>
                </a:solidFill>
              </a:rPr>
              <a:t>(MO)</a:t>
            </a:r>
          </a:p>
        </p:txBody>
      </p:sp>
      <p:sp>
        <p:nvSpPr>
          <p:cNvPr id="251" name="Rectangle 250"/>
          <p:cNvSpPr/>
          <p:nvPr/>
        </p:nvSpPr>
        <p:spPr>
          <a:xfrm>
            <a:off x="0" y="5380672"/>
            <a:ext cx="1878719" cy="147732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27432" tIns="0" rIns="27432" bIns="0" rtlCol="0" anchor="ctr">
            <a:spAutoFit/>
          </a:bodyPr>
          <a:lstStyle/>
          <a:p>
            <a:r>
              <a:rPr lang="en-US" sz="1600" b="1" dirty="0" smtClean="0">
                <a:solidFill>
                  <a:schemeClr val="accent6">
                    <a:lumMod val="50000"/>
                  </a:schemeClr>
                </a:solidFill>
              </a:rPr>
              <a:t>MS: Model SEED</a:t>
            </a:r>
          </a:p>
          <a:p>
            <a:r>
              <a:rPr lang="en-US" sz="1600" b="1" dirty="0" smtClean="0">
                <a:solidFill>
                  <a:schemeClr val="accent6">
                    <a:lumMod val="50000"/>
                  </a:schemeClr>
                </a:solidFill>
              </a:rPr>
              <a:t>RA: RAST</a:t>
            </a:r>
          </a:p>
          <a:p>
            <a:r>
              <a:rPr lang="en-US" sz="1600" b="1" dirty="0" smtClean="0">
                <a:solidFill>
                  <a:schemeClr val="accent6">
                    <a:lumMod val="50000"/>
                  </a:schemeClr>
                </a:solidFill>
              </a:rPr>
              <a:t>SE: SEED</a:t>
            </a:r>
          </a:p>
          <a:p>
            <a:r>
              <a:rPr lang="en-US" sz="1600" b="1" dirty="0" smtClean="0">
                <a:solidFill>
                  <a:schemeClr val="accent6">
                    <a:lumMod val="50000"/>
                  </a:schemeClr>
                </a:solidFill>
              </a:rPr>
              <a:t>RF: </a:t>
            </a:r>
            <a:r>
              <a:rPr lang="en-US" sz="1600" b="1" dirty="0" err="1" smtClean="0">
                <a:solidFill>
                  <a:schemeClr val="accent6">
                    <a:lumMod val="50000"/>
                  </a:schemeClr>
                </a:solidFill>
              </a:rPr>
              <a:t>RegFam</a:t>
            </a:r>
            <a:endParaRPr lang="en-US" sz="1600" b="1" dirty="0" smtClean="0">
              <a:solidFill>
                <a:schemeClr val="accent6">
                  <a:lumMod val="50000"/>
                </a:schemeClr>
              </a:solidFill>
            </a:endParaRPr>
          </a:p>
          <a:p>
            <a:r>
              <a:rPr lang="en-US" sz="1600" b="1" dirty="0" smtClean="0">
                <a:solidFill>
                  <a:schemeClr val="accent6">
                    <a:lumMod val="50000"/>
                  </a:schemeClr>
                </a:solidFill>
              </a:rPr>
              <a:t>MO: Microbes Online</a:t>
            </a:r>
          </a:p>
          <a:p>
            <a:r>
              <a:rPr lang="en-US" sz="1600" b="1" dirty="0" smtClean="0">
                <a:solidFill>
                  <a:schemeClr val="accent6">
                    <a:lumMod val="50000"/>
                  </a:schemeClr>
                </a:solidFill>
              </a:rPr>
              <a:t>KB: </a:t>
            </a:r>
            <a:r>
              <a:rPr lang="en-US" sz="1600" b="1" dirty="0" err="1" smtClean="0">
                <a:solidFill>
                  <a:schemeClr val="accent6">
                    <a:lumMod val="50000"/>
                  </a:schemeClr>
                </a:solidFill>
              </a:rPr>
              <a:t>KBase</a:t>
            </a:r>
            <a:endParaRPr lang="en-US" sz="1600" b="1" dirty="0" smtClean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256" name="Rectangle 255"/>
          <p:cNvSpPr/>
          <p:nvPr/>
        </p:nvSpPr>
        <p:spPr>
          <a:xfrm>
            <a:off x="5587989" y="-32266"/>
            <a:ext cx="358368" cy="18466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27432" tIns="0" rIns="27432" bIns="0" rtlCol="0" anchor="ctr">
            <a:spAutoFit/>
          </a:bodyPr>
          <a:lstStyle/>
          <a:p>
            <a:pPr algn="ctr"/>
            <a:r>
              <a:rPr lang="en-US" sz="1200" b="1" dirty="0" smtClean="0">
                <a:solidFill>
                  <a:schemeClr val="accent6">
                    <a:lumMod val="50000"/>
                  </a:schemeClr>
                </a:solidFill>
              </a:rPr>
              <a:t>(MS)</a:t>
            </a:r>
          </a:p>
        </p:txBody>
      </p:sp>
      <p:sp>
        <p:nvSpPr>
          <p:cNvPr id="257" name="Rectangle 256"/>
          <p:cNvSpPr/>
          <p:nvPr/>
        </p:nvSpPr>
        <p:spPr>
          <a:xfrm>
            <a:off x="6721667" y="-48976"/>
            <a:ext cx="358368" cy="18466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27432" tIns="0" rIns="27432" bIns="0" rtlCol="0" anchor="ctr">
            <a:spAutoFit/>
          </a:bodyPr>
          <a:lstStyle/>
          <a:p>
            <a:pPr algn="ctr"/>
            <a:r>
              <a:rPr lang="en-US" sz="1200" b="1" dirty="0" smtClean="0">
                <a:solidFill>
                  <a:schemeClr val="accent6">
                    <a:lumMod val="50000"/>
                  </a:schemeClr>
                </a:solidFill>
              </a:rPr>
              <a:t>(MS)</a:t>
            </a:r>
          </a:p>
        </p:txBody>
      </p:sp>
      <p:sp>
        <p:nvSpPr>
          <p:cNvPr id="258" name="Rectangle 257"/>
          <p:cNvSpPr/>
          <p:nvPr/>
        </p:nvSpPr>
        <p:spPr>
          <a:xfrm>
            <a:off x="7637653" y="962916"/>
            <a:ext cx="323102" cy="18466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27432" tIns="0" rIns="27432" bIns="0" rtlCol="0" anchor="ctr">
            <a:spAutoFit/>
          </a:bodyPr>
          <a:lstStyle/>
          <a:p>
            <a:pPr algn="ctr"/>
            <a:r>
              <a:rPr lang="en-US" sz="1200" b="1" dirty="0" smtClean="0">
                <a:solidFill>
                  <a:schemeClr val="accent6">
                    <a:lumMod val="50000"/>
                  </a:schemeClr>
                </a:solidFill>
              </a:rPr>
              <a:t>(KB)</a:t>
            </a:r>
          </a:p>
        </p:txBody>
      </p:sp>
      <p:sp>
        <p:nvSpPr>
          <p:cNvPr id="259" name="Rectangle 258"/>
          <p:cNvSpPr/>
          <p:nvPr/>
        </p:nvSpPr>
        <p:spPr>
          <a:xfrm>
            <a:off x="5190847" y="1901762"/>
            <a:ext cx="323102" cy="18466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27432" tIns="0" rIns="27432" bIns="0" rtlCol="0" anchor="ctr">
            <a:spAutoFit/>
          </a:bodyPr>
          <a:lstStyle/>
          <a:p>
            <a:pPr algn="ctr"/>
            <a:r>
              <a:rPr lang="en-US" sz="1200" b="1" dirty="0" smtClean="0">
                <a:solidFill>
                  <a:schemeClr val="accent6">
                    <a:lumMod val="50000"/>
                  </a:schemeClr>
                </a:solidFill>
              </a:rPr>
              <a:t>(KB)</a:t>
            </a:r>
          </a:p>
        </p:txBody>
      </p:sp>
      <p:sp>
        <p:nvSpPr>
          <p:cNvPr id="260" name="Rectangle 259"/>
          <p:cNvSpPr/>
          <p:nvPr/>
        </p:nvSpPr>
        <p:spPr>
          <a:xfrm>
            <a:off x="6502473" y="4985658"/>
            <a:ext cx="358368" cy="18466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27432" tIns="0" rIns="27432" bIns="0" rtlCol="0" anchor="ctr">
            <a:spAutoFit/>
          </a:bodyPr>
          <a:lstStyle/>
          <a:p>
            <a:pPr algn="ctr"/>
            <a:r>
              <a:rPr lang="en-US" sz="1200" b="1" dirty="0" smtClean="0">
                <a:solidFill>
                  <a:schemeClr val="accent6">
                    <a:lumMod val="50000"/>
                  </a:schemeClr>
                </a:solidFill>
              </a:rPr>
              <a:t>(MS)</a:t>
            </a:r>
          </a:p>
        </p:txBody>
      </p:sp>
      <p:sp>
        <p:nvSpPr>
          <p:cNvPr id="261" name="Rectangle 260"/>
          <p:cNvSpPr/>
          <p:nvPr/>
        </p:nvSpPr>
        <p:spPr>
          <a:xfrm>
            <a:off x="7619112" y="5732697"/>
            <a:ext cx="358368" cy="18466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27432" tIns="0" rIns="27432" bIns="0" rtlCol="0" anchor="ctr">
            <a:spAutoFit/>
          </a:bodyPr>
          <a:lstStyle/>
          <a:p>
            <a:pPr algn="ctr"/>
            <a:r>
              <a:rPr lang="en-US" sz="1200" b="1" dirty="0" smtClean="0">
                <a:solidFill>
                  <a:schemeClr val="accent6">
                    <a:lumMod val="50000"/>
                  </a:schemeClr>
                </a:solidFill>
              </a:rPr>
              <a:t>(MS)</a:t>
            </a:r>
          </a:p>
        </p:txBody>
      </p:sp>
      <p:sp>
        <p:nvSpPr>
          <p:cNvPr id="262" name="Rectangle 261"/>
          <p:cNvSpPr/>
          <p:nvPr/>
        </p:nvSpPr>
        <p:spPr>
          <a:xfrm>
            <a:off x="3841561" y="1809429"/>
            <a:ext cx="323102" cy="18466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27432" tIns="0" rIns="27432" bIns="0" rtlCol="0" anchor="ctr">
            <a:spAutoFit/>
          </a:bodyPr>
          <a:lstStyle/>
          <a:p>
            <a:pPr algn="ctr"/>
            <a:r>
              <a:rPr lang="en-US" sz="1200" b="1" dirty="0" smtClean="0">
                <a:solidFill>
                  <a:schemeClr val="accent6">
                    <a:lumMod val="50000"/>
                  </a:schemeClr>
                </a:solidFill>
              </a:rPr>
              <a:t>(KB)</a:t>
            </a:r>
          </a:p>
        </p:txBody>
      </p:sp>
      <p:sp>
        <p:nvSpPr>
          <p:cNvPr id="263" name="Rectangle 262"/>
          <p:cNvSpPr/>
          <p:nvPr/>
        </p:nvSpPr>
        <p:spPr>
          <a:xfrm>
            <a:off x="5126860" y="4131532"/>
            <a:ext cx="358368" cy="18466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27432" tIns="0" rIns="27432" bIns="0" rtlCol="0" anchor="ctr">
            <a:spAutoFit/>
          </a:bodyPr>
          <a:lstStyle/>
          <a:p>
            <a:pPr algn="ctr"/>
            <a:r>
              <a:rPr lang="en-US" sz="1200" b="1" dirty="0" smtClean="0">
                <a:solidFill>
                  <a:schemeClr val="accent6">
                    <a:lumMod val="50000"/>
                  </a:schemeClr>
                </a:solidFill>
              </a:rPr>
              <a:t>(MS)</a:t>
            </a:r>
          </a:p>
        </p:txBody>
      </p:sp>
      <p:sp>
        <p:nvSpPr>
          <p:cNvPr id="264" name="Rectangle 263"/>
          <p:cNvSpPr/>
          <p:nvPr/>
        </p:nvSpPr>
        <p:spPr>
          <a:xfrm>
            <a:off x="2964113" y="5078775"/>
            <a:ext cx="390428" cy="18466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27432" tIns="0" rIns="27432" bIns="0" rtlCol="0" anchor="ctr">
            <a:spAutoFit/>
          </a:bodyPr>
          <a:lstStyle/>
          <a:p>
            <a:pPr algn="ctr"/>
            <a:r>
              <a:rPr lang="en-US" sz="1200" b="1" dirty="0" smtClean="0">
                <a:solidFill>
                  <a:schemeClr val="accent6">
                    <a:lumMod val="50000"/>
                  </a:schemeClr>
                </a:solidFill>
              </a:rPr>
              <a:t>(MO)</a:t>
            </a:r>
          </a:p>
        </p:txBody>
      </p:sp>
      <p:sp>
        <p:nvSpPr>
          <p:cNvPr id="265" name="Rectangle 264"/>
          <p:cNvSpPr/>
          <p:nvPr/>
        </p:nvSpPr>
        <p:spPr>
          <a:xfrm>
            <a:off x="4570628" y="5840774"/>
            <a:ext cx="299057" cy="18466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27432" tIns="0" rIns="27432" bIns="0" rtlCol="0" anchor="ctr">
            <a:spAutoFit/>
          </a:bodyPr>
          <a:lstStyle/>
          <a:p>
            <a:pPr algn="ctr"/>
            <a:r>
              <a:rPr lang="en-US" sz="1200" b="1" dirty="0" smtClean="0">
                <a:solidFill>
                  <a:schemeClr val="accent6">
                    <a:lumMod val="50000"/>
                  </a:schemeClr>
                </a:solidFill>
              </a:rPr>
              <a:t>(SE)</a:t>
            </a:r>
          </a:p>
        </p:txBody>
      </p:sp>
      <p:sp>
        <p:nvSpPr>
          <p:cNvPr id="266" name="Rectangle 265"/>
          <p:cNvSpPr/>
          <p:nvPr/>
        </p:nvSpPr>
        <p:spPr>
          <a:xfrm>
            <a:off x="4521785" y="5644439"/>
            <a:ext cx="390428" cy="18466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27432" tIns="0" rIns="27432" bIns="0" rtlCol="0" anchor="ctr">
            <a:spAutoFit/>
          </a:bodyPr>
          <a:lstStyle/>
          <a:p>
            <a:pPr algn="ctr"/>
            <a:r>
              <a:rPr lang="en-US" sz="1200" b="1" dirty="0" smtClean="0">
                <a:solidFill>
                  <a:schemeClr val="accent6">
                    <a:lumMod val="50000"/>
                  </a:schemeClr>
                </a:solidFill>
              </a:rPr>
              <a:t>(MO)</a:t>
            </a:r>
          </a:p>
        </p:txBody>
      </p:sp>
      <p:sp>
        <p:nvSpPr>
          <p:cNvPr id="267" name="Right Brace 266"/>
          <p:cNvSpPr/>
          <p:nvPr/>
        </p:nvSpPr>
        <p:spPr>
          <a:xfrm>
            <a:off x="8455919" y="94170"/>
            <a:ext cx="383281" cy="6306630"/>
          </a:xfrm>
          <a:prstGeom prst="rightBrac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9" name="Rectangle 268"/>
          <p:cNvSpPr/>
          <p:nvPr/>
        </p:nvSpPr>
        <p:spPr>
          <a:xfrm>
            <a:off x="7457982" y="3697069"/>
            <a:ext cx="872803" cy="7386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27432" tIns="0" rIns="27432" bIns="0" rtlCol="0" anchor="ctr">
            <a:spAutoFit/>
          </a:bodyPr>
          <a:lstStyle/>
          <a:p>
            <a:pPr algn="ctr"/>
            <a:r>
              <a:rPr lang="en-US" sz="1200" b="1" dirty="0" smtClean="0">
                <a:solidFill>
                  <a:srgbClr val="00B050"/>
                </a:solidFill>
              </a:rPr>
              <a:t>Web</a:t>
            </a:r>
          </a:p>
          <a:p>
            <a:pPr algn="ctr"/>
            <a:r>
              <a:rPr lang="en-US" sz="1200" b="1" dirty="0" smtClean="0">
                <a:solidFill>
                  <a:srgbClr val="00B050"/>
                </a:solidFill>
              </a:rPr>
              <a:t>Interface</a:t>
            </a:r>
          </a:p>
          <a:p>
            <a:pPr algn="ctr"/>
            <a:r>
              <a:rPr lang="en-US" sz="1200" b="1" dirty="0" smtClean="0">
                <a:solidFill>
                  <a:srgbClr val="00B050"/>
                </a:solidFill>
              </a:rPr>
              <a:t>Visualization</a:t>
            </a:r>
          </a:p>
          <a:p>
            <a:pPr algn="ctr"/>
            <a:r>
              <a:rPr lang="en-US" sz="1200" b="1" dirty="0">
                <a:solidFill>
                  <a:srgbClr val="00B050"/>
                </a:solidFill>
              </a:rPr>
              <a:t>a</a:t>
            </a:r>
            <a:r>
              <a:rPr lang="en-US" sz="1200" b="1" dirty="0" smtClean="0">
                <a:solidFill>
                  <a:srgbClr val="00B050"/>
                </a:solidFill>
              </a:rPr>
              <a:t>nd control</a:t>
            </a:r>
          </a:p>
        </p:txBody>
      </p:sp>
      <p:cxnSp>
        <p:nvCxnSpPr>
          <p:cNvPr id="270" name="Curved Connector 269"/>
          <p:cNvCxnSpPr>
            <a:stCxn id="279" idx="6"/>
            <a:endCxn id="269" idx="2"/>
          </p:cNvCxnSpPr>
          <p:nvPr/>
        </p:nvCxnSpPr>
        <p:spPr>
          <a:xfrm flipH="1">
            <a:off x="7894384" y="3262700"/>
            <a:ext cx="923044" cy="1173033"/>
          </a:xfrm>
          <a:prstGeom prst="curvedConnector4">
            <a:avLst>
              <a:gd name="adj1" fmla="val -24766"/>
              <a:gd name="adj2" fmla="val 119488"/>
            </a:avLst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9" name="Oval 278"/>
          <p:cNvSpPr/>
          <p:nvPr/>
        </p:nvSpPr>
        <p:spPr>
          <a:xfrm>
            <a:off x="8625787" y="3124200"/>
            <a:ext cx="191641" cy="276999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1" name="Rectangle 90"/>
          <p:cNvSpPr/>
          <p:nvPr/>
        </p:nvSpPr>
        <p:spPr>
          <a:xfrm>
            <a:off x="1990048" y="1821997"/>
            <a:ext cx="390428" cy="18466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27432" tIns="0" rIns="27432" bIns="0" rtlCol="0" anchor="ctr">
            <a:spAutoFit/>
          </a:bodyPr>
          <a:lstStyle/>
          <a:p>
            <a:pPr algn="ctr"/>
            <a:r>
              <a:rPr lang="en-US" sz="1200" b="1" dirty="0" smtClean="0">
                <a:solidFill>
                  <a:schemeClr val="accent6">
                    <a:lumMod val="50000"/>
                  </a:schemeClr>
                </a:solidFill>
              </a:rPr>
              <a:t>(MO)</a:t>
            </a:r>
          </a:p>
        </p:txBody>
      </p:sp>
      <p:sp>
        <p:nvSpPr>
          <p:cNvPr id="95" name="Rectangle 94"/>
          <p:cNvSpPr/>
          <p:nvPr/>
        </p:nvSpPr>
        <p:spPr>
          <a:xfrm>
            <a:off x="0" y="762000"/>
            <a:ext cx="767005" cy="55399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27432" tIns="0" rIns="27432" bIns="0" rtlCol="0" anchor="ctr">
            <a:spAutoFit/>
          </a:bodyPr>
          <a:lstStyle/>
          <a:p>
            <a:pPr algn="ctr"/>
            <a:r>
              <a:rPr lang="en-US" sz="1200" b="1" dirty="0" smtClean="0">
                <a:solidFill>
                  <a:srgbClr val="7030A0"/>
                </a:solidFill>
              </a:rPr>
              <a:t>Structured </a:t>
            </a:r>
          </a:p>
          <a:p>
            <a:pPr algn="ctr"/>
            <a:r>
              <a:rPr lang="en-US" sz="1200" b="1" dirty="0" smtClean="0">
                <a:solidFill>
                  <a:srgbClr val="7030A0"/>
                </a:solidFill>
              </a:rPr>
              <a:t>expression</a:t>
            </a:r>
          </a:p>
          <a:p>
            <a:pPr algn="ctr"/>
            <a:r>
              <a:rPr lang="en-US" sz="1200" b="1" dirty="0" smtClean="0">
                <a:solidFill>
                  <a:srgbClr val="7030A0"/>
                </a:solidFill>
              </a:rPr>
              <a:t>data</a:t>
            </a:r>
            <a:endParaRPr lang="en-US" sz="1200" b="1" dirty="0">
              <a:solidFill>
                <a:srgbClr val="7030A0"/>
              </a:solidFill>
            </a:endParaRPr>
          </a:p>
        </p:txBody>
      </p:sp>
      <p:cxnSp>
        <p:nvCxnSpPr>
          <p:cNvPr id="96" name="Straight Arrow Connector 95"/>
          <p:cNvCxnSpPr>
            <a:stCxn id="95" idx="3"/>
            <a:endCxn id="6" idx="1"/>
          </p:cNvCxnSpPr>
          <p:nvPr/>
        </p:nvCxnSpPr>
        <p:spPr>
          <a:xfrm>
            <a:off x="767005" y="1038999"/>
            <a:ext cx="1336027" cy="1242981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Curved Connector 21"/>
          <p:cNvCxnSpPr/>
          <p:nvPr/>
        </p:nvCxnSpPr>
        <p:spPr>
          <a:xfrm rot="5400000">
            <a:off x="864107" y="1536345"/>
            <a:ext cx="2335768" cy="306543"/>
          </a:xfrm>
          <a:prstGeom prst="curvedConnector3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3" name="Rectangle 102"/>
          <p:cNvSpPr/>
          <p:nvPr/>
        </p:nvSpPr>
        <p:spPr>
          <a:xfrm>
            <a:off x="1715626" y="2895600"/>
            <a:ext cx="1001108" cy="3693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27432" tIns="0" rIns="27432" bIns="0" rtlCol="0" anchor="ctr">
            <a:spAutoFit/>
          </a:bodyPr>
          <a:lstStyle/>
          <a:p>
            <a:pPr algn="ctr"/>
            <a:r>
              <a:rPr lang="en-US" sz="1200" dirty="0" smtClean="0">
                <a:solidFill>
                  <a:srgbClr val="FF0000"/>
                </a:solidFill>
              </a:rPr>
              <a:t>Phylogenetic </a:t>
            </a:r>
          </a:p>
          <a:p>
            <a:pPr algn="ctr"/>
            <a:r>
              <a:rPr lang="en-US" sz="1200" dirty="0" smtClean="0">
                <a:solidFill>
                  <a:srgbClr val="FF0000"/>
                </a:solidFill>
              </a:rPr>
              <a:t>Trees for genes</a:t>
            </a:r>
          </a:p>
        </p:txBody>
      </p:sp>
      <p:sp>
        <p:nvSpPr>
          <p:cNvPr id="104" name="Rectangle 103"/>
          <p:cNvSpPr/>
          <p:nvPr/>
        </p:nvSpPr>
        <p:spPr>
          <a:xfrm>
            <a:off x="1964581" y="2743200"/>
            <a:ext cx="390428" cy="18466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27432" tIns="0" rIns="27432" bIns="0" rtlCol="0" anchor="ctr">
            <a:spAutoFit/>
          </a:bodyPr>
          <a:lstStyle/>
          <a:p>
            <a:pPr algn="ctr"/>
            <a:r>
              <a:rPr lang="en-US" sz="1200" b="1" dirty="0" smtClean="0">
                <a:solidFill>
                  <a:schemeClr val="accent6">
                    <a:lumMod val="50000"/>
                  </a:schemeClr>
                </a:solidFill>
              </a:rPr>
              <a:t>(MO)</a:t>
            </a:r>
          </a:p>
        </p:txBody>
      </p:sp>
      <p:cxnSp>
        <p:nvCxnSpPr>
          <p:cNvPr id="107" name="Straight Arrow Connector 106"/>
          <p:cNvCxnSpPr/>
          <p:nvPr/>
        </p:nvCxnSpPr>
        <p:spPr>
          <a:xfrm>
            <a:off x="1958668" y="3362932"/>
            <a:ext cx="4165" cy="243348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8" name="Rectangle 107"/>
          <p:cNvSpPr/>
          <p:nvPr/>
        </p:nvSpPr>
        <p:spPr>
          <a:xfrm>
            <a:off x="1823947" y="3603518"/>
            <a:ext cx="869213" cy="3693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27432" tIns="0" rIns="27432" bIns="0" rtlCol="0" anchor="ctr">
            <a:spAutoFit/>
          </a:bodyPr>
          <a:lstStyle/>
          <a:p>
            <a:pPr algn="ctr"/>
            <a:r>
              <a:rPr lang="en-US" sz="1200" dirty="0" smtClean="0">
                <a:solidFill>
                  <a:srgbClr val="FF0000"/>
                </a:solidFill>
              </a:rPr>
              <a:t>Tree based</a:t>
            </a:r>
          </a:p>
          <a:p>
            <a:pPr algn="ctr"/>
            <a:r>
              <a:rPr lang="en-US" sz="1200" dirty="0" err="1" smtClean="0">
                <a:solidFill>
                  <a:srgbClr val="FF0000"/>
                </a:solidFill>
              </a:rPr>
              <a:t>reannotation</a:t>
            </a:r>
            <a:endParaRPr lang="en-US" sz="1200" dirty="0" smtClean="0">
              <a:solidFill>
                <a:srgbClr val="FF0000"/>
              </a:solidFill>
            </a:endParaRPr>
          </a:p>
        </p:txBody>
      </p:sp>
      <p:sp>
        <p:nvSpPr>
          <p:cNvPr id="109" name="Rectangle 108"/>
          <p:cNvSpPr/>
          <p:nvPr/>
        </p:nvSpPr>
        <p:spPr>
          <a:xfrm>
            <a:off x="2016026" y="3393881"/>
            <a:ext cx="574774" cy="18466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27432" tIns="0" rIns="27432" bIns="0" rtlCol="0" anchor="ctr">
            <a:spAutoFit/>
          </a:bodyPr>
          <a:lstStyle/>
          <a:p>
            <a:pPr algn="ctr"/>
            <a:r>
              <a:rPr lang="en-US" sz="1200" b="1" dirty="0" smtClean="0">
                <a:solidFill>
                  <a:schemeClr val="accent6">
                    <a:lumMod val="50000"/>
                  </a:schemeClr>
                </a:solidFill>
              </a:rPr>
              <a:t>(SIFTER)</a:t>
            </a:r>
          </a:p>
        </p:txBody>
      </p:sp>
      <p:cxnSp>
        <p:nvCxnSpPr>
          <p:cNvPr id="25" name="Curved Connector 24"/>
          <p:cNvCxnSpPr>
            <a:stCxn id="108" idx="3"/>
          </p:cNvCxnSpPr>
          <p:nvPr/>
        </p:nvCxnSpPr>
        <p:spPr>
          <a:xfrm>
            <a:off x="2693160" y="3788184"/>
            <a:ext cx="771253" cy="2237256"/>
          </a:xfrm>
          <a:prstGeom prst="curvedConnector2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0" name="Rectangle 99"/>
          <p:cNvSpPr/>
          <p:nvPr/>
        </p:nvSpPr>
        <p:spPr>
          <a:xfrm>
            <a:off x="5299" y="4003357"/>
            <a:ext cx="1148521" cy="49244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27432" tIns="0" rIns="27432" bIns="0" rtlCol="0" anchor="ctr">
            <a:spAutoFit/>
          </a:bodyPr>
          <a:lstStyle/>
          <a:p>
            <a:pPr algn="ctr"/>
            <a:r>
              <a:rPr lang="en-US" sz="1600" b="1" dirty="0" smtClean="0">
                <a:solidFill>
                  <a:srgbClr val="FF0000"/>
                </a:solidFill>
              </a:rPr>
              <a:t>Algorithms/</a:t>
            </a:r>
          </a:p>
          <a:p>
            <a:pPr algn="ctr"/>
            <a:r>
              <a:rPr lang="en-US" sz="1600" b="1" dirty="0" smtClean="0">
                <a:solidFill>
                  <a:srgbClr val="FF0000"/>
                </a:solidFill>
              </a:rPr>
              <a:t>computation</a:t>
            </a:r>
          </a:p>
        </p:txBody>
      </p:sp>
      <p:sp>
        <p:nvSpPr>
          <p:cNvPr id="102" name="Rectangle 101"/>
          <p:cNvSpPr/>
          <p:nvPr/>
        </p:nvSpPr>
        <p:spPr>
          <a:xfrm>
            <a:off x="103820" y="4572000"/>
            <a:ext cx="951479" cy="24622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27432" tIns="0" rIns="27432" bIns="0" rtlCol="0" anchor="ctr">
            <a:spAutoFit/>
          </a:bodyPr>
          <a:lstStyle/>
          <a:p>
            <a:pPr algn="ctr"/>
            <a:r>
              <a:rPr lang="en-US" sz="1600" b="1" dirty="0" smtClean="0">
                <a:solidFill>
                  <a:srgbClr val="7030A0"/>
                </a:solidFill>
              </a:rPr>
              <a:t>User Input</a:t>
            </a:r>
          </a:p>
        </p:txBody>
      </p:sp>
      <p:sp>
        <p:nvSpPr>
          <p:cNvPr id="111" name="Rectangle 110"/>
          <p:cNvSpPr/>
          <p:nvPr/>
        </p:nvSpPr>
        <p:spPr>
          <a:xfrm>
            <a:off x="79775" y="4841557"/>
            <a:ext cx="999569" cy="49244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27432" tIns="0" rIns="27432" bIns="0" rtlCol="0" anchor="ctr">
            <a:spAutoFit/>
          </a:bodyPr>
          <a:lstStyle/>
          <a:p>
            <a:pPr algn="ctr"/>
            <a:r>
              <a:rPr lang="en-US" sz="1600" b="1" dirty="0" smtClean="0">
                <a:solidFill>
                  <a:srgbClr val="00B050"/>
                </a:solidFill>
              </a:rPr>
              <a:t>Demo</a:t>
            </a:r>
          </a:p>
          <a:p>
            <a:pPr algn="ctr"/>
            <a:r>
              <a:rPr lang="en-US" sz="1600" b="1" dirty="0" smtClean="0">
                <a:solidFill>
                  <a:srgbClr val="00B050"/>
                </a:solidFill>
              </a:rPr>
              <a:t>deliverable</a:t>
            </a:r>
          </a:p>
        </p:txBody>
      </p:sp>
      <p:sp>
        <p:nvSpPr>
          <p:cNvPr id="112" name="Rectangle 111"/>
          <p:cNvSpPr/>
          <p:nvPr/>
        </p:nvSpPr>
        <p:spPr>
          <a:xfrm>
            <a:off x="21620" y="3657600"/>
            <a:ext cx="1115883" cy="24622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27432" tIns="0" rIns="27432" bIns="0" rtlCol="0" anchor="ctr">
            <a:spAutoFit/>
          </a:bodyPr>
          <a:lstStyle/>
          <a:p>
            <a:pPr algn="ctr"/>
            <a:r>
              <a:rPr lang="en-US" sz="1600" b="1" dirty="0" smtClean="0">
                <a:solidFill>
                  <a:schemeClr val="tx1"/>
                </a:solidFill>
              </a:rPr>
              <a:t>Data objects</a:t>
            </a:r>
          </a:p>
        </p:txBody>
      </p:sp>
      <p:cxnSp>
        <p:nvCxnSpPr>
          <p:cNvPr id="113" name="Straight Arrow Connector 112"/>
          <p:cNvCxnSpPr/>
          <p:nvPr/>
        </p:nvCxnSpPr>
        <p:spPr>
          <a:xfrm flipH="1" flipV="1">
            <a:off x="6502473" y="3930136"/>
            <a:ext cx="1142931" cy="1148639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4" name="Rectangle 113"/>
          <p:cNvSpPr/>
          <p:nvPr/>
        </p:nvSpPr>
        <p:spPr>
          <a:xfrm>
            <a:off x="6087402" y="3376138"/>
            <a:ext cx="754245" cy="55399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27432" tIns="0" rIns="27432" bIns="0" rtlCol="0" anchor="ctr">
            <a:spAutoFit/>
          </a:bodyPr>
          <a:lstStyle/>
          <a:p>
            <a:pPr algn="ctr"/>
            <a:r>
              <a:rPr lang="en-US" sz="1200" dirty="0" smtClean="0">
                <a:solidFill>
                  <a:srgbClr val="FF0000"/>
                </a:solidFill>
              </a:rPr>
              <a:t>Projection</a:t>
            </a:r>
          </a:p>
          <a:p>
            <a:pPr algn="ctr"/>
            <a:r>
              <a:rPr lang="en-US" sz="1200" dirty="0" smtClean="0">
                <a:solidFill>
                  <a:srgbClr val="FF0000"/>
                </a:solidFill>
              </a:rPr>
              <a:t>Of other</a:t>
            </a:r>
          </a:p>
          <a:p>
            <a:pPr algn="ctr"/>
            <a:r>
              <a:rPr lang="en-US" sz="1200" dirty="0" err="1" smtClean="0">
                <a:solidFill>
                  <a:srgbClr val="FF0000"/>
                </a:solidFill>
              </a:rPr>
              <a:t>Omics</a:t>
            </a:r>
            <a:r>
              <a:rPr lang="en-US" sz="1200" dirty="0" smtClean="0">
                <a:solidFill>
                  <a:srgbClr val="FF0000"/>
                </a:solidFill>
              </a:rPr>
              <a:t> data</a:t>
            </a:r>
            <a:endParaRPr lang="en-US" sz="1200" dirty="0" smtClean="0">
              <a:solidFill>
                <a:srgbClr val="FF0000"/>
              </a:solidFill>
            </a:endParaRPr>
          </a:p>
        </p:txBody>
      </p:sp>
      <p:cxnSp>
        <p:nvCxnSpPr>
          <p:cNvPr id="115" name="Straight Arrow Connector 114"/>
          <p:cNvCxnSpPr/>
          <p:nvPr/>
        </p:nvCxnSpPr>
        <p:spPr>
          <a:xfrm>
            <a:off x="6958345" y="3862112"/>
            <a:ext cx="479862" cy="10763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6" name="Rectangle 115"/>
          <p:cNvSpPr/>
          <p:nvPr/>
        </p:nvSpPr>
        <p:spPr>
          <a:xfrm>
            <a:off x="6070419" y="2450966"/>
            <a:ext cx="698204" cy="55399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27432" tIns="0" rIns="27432" bIns="0" rtlCol="0" anchor="ctr">
            <a:spAutoFit/>
          </a:bodyPr>
          <a:lstStyle/>
          <a:p>
            <a:pPr algn="ctr"/>
            <a:r>
              <a:rPr lang="en-US" sz="1200" dirty="0" smtClean="0">
                <a:solidFill>
                  <a:schemeClr val="tx1"/>
                </a:solidFill>
              </a:rPr>
              <a:t>Additional</a:t>
            </a:r>
          </a:p>
          <a:p>
            <a:pPr algn="ctr"/>
            <a:r>
              <a:rPr lang="en-US" sz="1200" dirty="0" err="1" smtClean="0">
                <a:solidFill>
                  <a:schemeClr val="tx1"/>
                </a:solidFill>
              </a:rPr>
              <a:t>Omics</a:t>
            </a:r>
            <a:endParaRPr lang="en-US" sz="1200" dirty="0" smtClean="0">
              <a:solidFill>
                <a:schemeClr val="tx1"/>
              </a:solidFill>
            </a:endParaRPr>
          </a:p>
          <a:p>
            <a:pPr algn="ctr"/>
            <a:r>
              <a:rPr lang="en-US" sz="1200" dirty="0" smtClean="0">
                <a:solidFill>
                  <a:schemeClr val="tx1"/>
                </a:solidFill>
              </a:rPr>
              <a:t>Data sets</a:t>
            </a:r>
            <a:endParaRPr lang="en-US" sz="1200" dirty="0" smtClean="0">
              <a:solidFill>
                <a:schemeClr val="tx1"/>
              </a:solidFill>
            </a:endParaRPr>
          </a:p>
        </p:txBody>
      </p:sp>
      <p:cxnSp>
        <p:nvCxnSpPr>
          <p:cNvPr id="118" name="Straight Arrow Connector 117"/>
          <p:cNvCxnSpPr/>
          <p:nvPr/>
        </p:nvCxnSpPr>
        <p:spPr>
          <a:xfrm>
            <a:off x="6248400" y="3112609"/>
            <a:ext cx="4165" cy="243348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0" name="Rectangle 119"/>
          <p:cNvSpPr/>
          <p:nvPr/>
        </p:nvSpPr>
        <p:spPr>
          <a:xfrm>
            <a:off x="6073851" y="2294279"/>
            <a:ext cx="390428" cy="18466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27432" tIns="0" rIns="27432" bIns="0" rtlCol="0" anchor="ctr">
            <a:spAutoFit/>
          </a:bodyPr>
          <a:lstStyle/>
          <a:p>
            <a:pPr algn="ctr"/>
            <a:r>
              <a:rPr lang="en-US" sz="1200" b="1" dirty="0" smtClean="0">
                <a:solidFill>
                  <a:schemeClr val="accent6">
                    <a:lumMod val="50000"/>
                  </a:schemeClr>
                </a:solidFill>
              </a:rPr>
              <a:t>(MO)</a:t>
            </a:r>
          </a:p>
        </p:txBody>
      </p:sp>
      <p:sp>
        <p:nvSpPr>
          <p:cNvPr id="121" name="Rectangle 120"/>
          <p:cNvSpPr/>
          <p:nvPr/>
        </p:nvSpPr>
        <p:spPr>
          <a:xfrm>
            <a:off x="6212617" y="3216533"/>
            <a:ext cx="627672" cy="18466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27432" tIns="0" rIns="27432" bIns="0" rtlCol="0" anchor="ctr">
            <a:spAutoFit/>
          </a:bodyPr>
          <a:lstStyle/>
          <a:p>
            <a:pPr algn="ctr"/>
            <a:r>
              <a:rPr lang="en-US" sz="1200" b="1" dirty="0" smtClean="0">
                <a:solidFill>
                  <a:schemeClr val="accent6">
                    <a:lumMod val="50000"/>
                  </a:schemeClr>
                </a:solidFill>
              </a:rPr>
              <a:t>(</a:t>
            </a:r>
            <a:r>
              <a:rPr lang="en-US" sz="1200" b="1" dirty="0" smtClean="0">
                <a:solidFill>
                  <a:schemeClr val="accent6">
                    <a:lumMod val="50000"/>
                  </a:schemeClr>
                </a:solidFill>
              </a:rPr>
              <a:t>MO/KB)</a:t>
            </a:r>
            <a:endParaRPr lang="en-US" sz="1200" b="1" dirty="0" smtClean="0">
              <a:solidFill>
                <a:schemeClr val="accent6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925594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295</TotalTime>
  <Words>193</Words>
  <Application>Microsoft Office PowerPoint</Application>
  <PresentationFormat>On-screen Show (4:3)</PresentationFormat>
  <Paragraphs>124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Christopher</dc:creator>
  <cp:lastModifiedBy>Paramvir</cp:lastModifiedBy>
  <cp:revision>24</cp:revision>
  <dcterms:created xsi:type="dcterms:W3CDTF">2011-09-08T18:19:36Z</dcterms:created>
  <dcterms:modified xsi:type="dcterms:W3CDTF">2011-09-22T15:57:16Z</dcterms:modified>
</cp:coreProperties>
</file>