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224" y="-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EA6F85-C50F-4909-B7C2-0D9709AB2D5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CF4EFF-3E5B-43FB-9A1B-4F1D689FB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530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smtClean="0"/>
              <a:t>Open Problems:</a:t>
            </a:r>
          </a:p>
          <a:p>
            <a:r>
              <a:rPr lang="en-US" sz="1200" dirty="0" smtClean="0"/>
              <a:t>1.) When an annotation is altered in </a:t>
            </a:r>
            <a:r>
              <a:rPr lang="en-US" sz="1200" dirty="0" err="1" smtClean="0"/>
              <a:t>Kbase</a:t>
            </a:r>
            <a:r>
              <a:rPr lang="en-US" sz="1200" dirty="0" smtClean="0"/>
              <a:t>, where do we store the altered annotations, and how do they get flushed back into the core?</a:t>
            </a: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CF4EFF-3E5B-43FB-9A1B-4F1D689FBDB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946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144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229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547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534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283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156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29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776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595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240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80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309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Oval 482"/>
          <p:cNvSpPr/>
          <p:nvPr/>
        </p:nvSpPr>
        <p:spPr>
          <a:xfrm>
            <a:off x="4656351" y="3164945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5" name="Straight Arrow Connector 124"/>
          <p:cNvCxnSpPr>
            <a:stCxn id="330" idx="3"/>
            <a:endCxn id="456" idx="2"/>
          </p:cNvCxnSpPr>
          <p:nvPr/>
        </p:nvCxnSpPr>
        <p:spPr>
          <a:xfrm>
            <a:off x="4023051" y="212467"/>
            <a:ext cx="180506" cy="2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" name="Rounded Rectangle 326"/>
          <p:cNvSpPr/>
          <p:nvPr/>
        </p:nvSpPr>
        <p:spPr>
          <a:xfrm rot="16200000">
            <a:off x="1764378" y="4601982"/>
            <a:ext cx="2438400" cy="5333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/>
              <a:t>RegFAM</a:t>
            </a:r>
            <a:endParaRPr lang="en-US" sz="3000" b="1" dirty="0"/>
          </a:p>
        </p:txBody>
      </p:sp>
      <p:sp>
        <p:nvSpPr>
          <p:cNvPr id="330" name="Rectangle 329"/>
          <p:cNvSpPr/>
          <p:nvPr/>
        </p:nvSpPr>
        <p:spPr>
          <a:xfrm>
            <a:off x="3457575" y="120134"/>
            <a:ext cx="565476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genome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34" name="Oval 333"/>
          <p:cNvSpPr/>
          <p:nvPr/>
        </p:nvSpPr>
        <p:spPr>
          <a:xfrm>
            <a:off x="4648200" y="136477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2" name="Rectangle 341"/>
          <p:cNvSpPr/>
          <p:nvPr/>
        </p:nvSpPr>
        <p:spPr>
          <a:xfrm>
            <a:off x="5058202" y="240268"/>
            <a:ext cx="565475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genome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data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343" name="Straight Arrow Connector 342"/>
          <p:cNvCxnSpPr>
            <a:stCxn id="334" idx="6"/>
            <a:endCxn id="342" idx="1"/>
          </p:cNvCxnSpPr>
          <p:nvPr/>
        </p:nvCxnSpPr>
        <p:spPr>
          <a:xfrm>
            <a:off x="4800600" y="212677"/>
            <a:ext cx="257602" cy="2122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8" name="Oval 347"/>
          <p:cNvSpPr/>
          <p:nvPr/>
        </p:nvSpPr>
        <p:spPr>
          <a:xfrm>
            <a:off x="5911850" y="479779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9" name="Straight Arrow Connector 348"/>
          <p:cNvCxnSpPr>
            <a:stCxn id="342" idx="3"/>
            <a:endCxn id="348" idx="2"/>
          </p:cNvCxnSpPr>
          <p:nvPr/>
        </p:nvCxnSpPr>
        <p:spPr>
          <a:xfrm>
            <a:off x="5623677" y="424934"/>
            <a:ext cx="288173" cy="1310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8" name="Rectangle 357"/>
          <p:cNvSpPr/>
          <p:nvPr/>
        </p:nvSpPr>
        <p:spPr>
          <a:xfrm>
            <a:off x="4970229" y="730250"/>
            <a:ext cx="741421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annotation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data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80" name="Oval 379"/>
          <p:cNvSpPr/>
          <p:nvPr/>
        </p:nvSpPr>
        <p:spPr>
          <a:xfrm>
            <a:off x="4656351" y="2028051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2" name="Straight Arrow Connector 381"/>
          <p:cNvCxnSpPr>
            <a:stCxn id="348" idx="2"/>
            <a:endCxn id="358" idx="3"/>
          </p:cNvCxnSpPr>
          <p:nvPr/>
        </p:nvCxnSpPr>
        <p:spPr>
          <a:xfrm flipH="1">
            <a:off x="5711650" y="555979"/>
            <a:ext cx="200200" cy="3589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8" name="Oval 387"/>
          <p:cNvSpPr/>
          <p:nvPr/>
        </p:nvSpPr>
        <p:spPr>
          <a:xfrm>
            <a:off x="4648200" y="9144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9" name="Straight Arrow Connector 388"/>
          <p:cNvCxnSpPr>
            <a:stCxn id="358" idx="1"/>
            <a:endCxn id="388" idx="6"/>
          </p:cNvCxnSpPr>
          <p:nvPr/>
        </p:nvCxnSpPr>
        <p:spPr>
          <a:xfrm flipH="1">
            <a:off x="4800600" y="914916"/>
            <a:ext cx="169629" cy="756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5" name="Rounded Rectangle 324"/>
          <p:cNvSpPr/>
          <p:nvPr/>
        </p:nvSpPr>
        <p:spPr>
          <a:xfrm rot="16200000">
            <a:off x="5662949" y="356851"/>
            <a:ext cx="1094701" cy="5333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/>
              <a:t>RAST</a:t>
            </a:r>
            <a:endParaRPr lang="en-US" sz="3000" b="1" dirty="0"/>
          </a:p>
        </p:txBody>
      </p:sp>
      <p:sp>
        <p:nvSpPr>
          <p:cNvPr id="394" name="Rectangle 393"/>
          <p:cNvSpPr/>
          <p:nvPr/>
        </p:nvSpPr>
        <p:spPr>
          <a:xfrm>
            <a:off x="4977221" y="1230868"/>
            <a:ext cx="699679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a</a:t>
            </a:r>
            <a:r>
              <a:rPr lang="en-US" sz="1200" dirty="0" smtClean="0">
                <a:solidFill>
                  <a:schemeClr val="tx1"/>
                </a:solidFill>
              </a:rPr>
              <a:t>nnotated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genome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395" name="Straight Arrow Connector 394"/>
          <p:cNvCxnSpPr>
            <a:stCxn id="388" idx="6"/>
            <a:endCxn id="394" idx="1"/>
          </p:cNvCxnSpPr>
          <p:nvPr/>
        </p:nvCxnSpPr>
        <p:spPr>
          <a:xfrm>
            <a:off x="4800600" y="990600"/>
            <a:ext cx="176621" cy="4249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0" name="Oval 399"/>
          <p:cNvSpPr/>
          <p:nvPr/>
        </p:nvSpPr>
        <p:spPr>
          <a:xfrm>
            <a:off x="5911850" y="15240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6" name="Rounded Rectangle 325"/>
          <p:cNvSpPr/>
          <p:nvPr/>
        </p:nvSpPr>
        <p:spPr>
          <a:xfrm rot="16200000">
            <a:off x="3953568" y="3267765"/>
            <a:ext cx="4513470" cy="5333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/>
              <a:t>Model SEED</a:t>
            </a:r>
            <a:endParaRPr lang="en-US" sz="3000" b="1" dirty="0"/>
          </a:p>
        </p:txBody>
      </p:sp>
      <p:cxnSp>
        <p:nvCxnSpPr>
          <p:cNvPr id="404" name="Straight Arrow Connector 403"/>
          <p:cNvCxnSpPr>
            <a:stCxn id="394" idx="3"/>
            <a:endCxn id="400" idx="2"/>
          </p:cNvCxnSpPr>
          <p:nvPr/>
        </p:nvCxnSpPr>
        <p:spPr>
          <a:xfrm>
            <a:off x="5676900" y="1415534"/>
            <a:ext cx="234950" cy="1846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4" name="Rectangle 413"/>
          <p:cNvSpPr/>
          <p:nvPr/>
        </p:nvSpPr>
        <p:spPr>
          <a:xfrm>
            <a:off x="5100590" y="1688068"/>
            <a:ext cx="452945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core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model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16" name="Oval 415"/>
          <p:cNvSpPr/>
          <p:nvPr/>
        </p:nvSpPr>
        <p:spPr>
          <a:xfrm>
            <a:off x="5911850" y="24384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7" name="Rectangle 416"/>
          <p:cNvSpPr/>
          <p:nvPr/>
        </p:nvSpPr>
        <p:spPr>
          <a:xfrm>
            <a:off x="5100587" y="2119868"/>
            <a:ext cx="452945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core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model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418" name="Straight Arrow Connector 417"/>
          <p:cNvCxnSpPr>
            <a:stCxn id="400" idx="2"/>
            <a:endCxn id="414" idx="3"/>
          </p:cNvCxnSpPr>
          <p:nvPr/>
        </p:nvCxnSpPr>
        <p:spPr>
          <a:xfrm flipH="1">
            <a:off x="5553535" y="1600200"/>
            <a:ext cx="358315" cy="2725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1" name="Straight Arrow Connector 420"/>
          <p:cNvCxnSpPr>
            <a:stCxn id="414" idx="1"/>
            <a:endCxn id="380" idx="6"/>
          </p:cNvCxnSpPr>
          <p:nvPr/>
        </p:nvCxnSpPr>
        <p:spPr>
          <a:xfrm flipH="1">
            <a:off x="4808751" y="1872734"/>
            <a:ext cx="291839" cy="2315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4" name="Straight Arrow Connector 423"/>
          <p:cNvCxnSpPr>
            <a:stCxn id="380" idx="6"/>
            <a:endCxn id="417" idx="1"/>
          </p:cNvCxnSpPr>
          <p:nvPr/>
        </p:nvCxnSpPr>
        <p:spPr>
          <a:xfrm>
            <a:off x="4808751" y="2104251"/>
            <a:ext cx="291836" cy="20028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7" name="Straight Arrow Connector 426"/>
          <p:cNvCxnSpPr>
            <a:stCxn id="417" idx="3"/>
            <a:endCxn id="416" idx="2"/>
          </p:cNvCxnSpPr>
          <p:nvPr/>
        </p:nvCxnSpPr>
        <p:spPr>
          <a:xfrm>
            <a:off x="5553532" y="2304534"/>
            <a:ext cx="358318" cy="21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2" name="Rectangle 431"/>
          <p:cNvSpPr/>
          <p:nvPr/>
        </p:nvSpPr>
        <p:spPr>
          <a:xfrm>
            <a:off x="5033742" y="2590800"/>
            <a:ext cx="586635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gapfilled</a:t>
            </a:r>
            <a:endParaRPr lang="en-US" sz="1200" dirty="0" smtClean="0">
              <a:solidFill>
                <a:schemeClr val="tx1"/>
              </a:solidFill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model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433" name="Straight Arrow Connector 432"/>
          <p:cNvCxnSpPr>
            <a:stCxn id="416" idx="2"/>
            <a:endCxn id="432" idx="3"/>
          </p:cNvCxnSpPr>
          <p:nvPr/>
        </p:nvCxnSpPr>
        <p:spPr>
          <a:xfrm flipH="1">
            <a:off x="5620377" y="2514600"/>
            <a:ext cx="291473" cy="2608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7" name="Straight Arrow Connector 436"/>
          <p:cNvCxnSpPr>
            <a:stCxn id="432" idx="1"/>
            <a:endCxn id="483" idx="6"/>
          </p:cNvCxnSpPr>
          <p:nvPr/>
        </p:nvCxnSpPr>
        <p:spPr>
          <a:xfrm flipH="1">
            <a:off x="4808751" y="2775466"/>
            <a:ext cx="224991" cy="4656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7" name="Oval 446"/>
          <p:cNvSpPr/>
          <p:nvPr/>
        </p:nvSpPr>
        <p:spPr>
          <a:xfrm>
            <a:off x="5911852" y="3808866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0" name="Rectangle 449"/>
          <p:cNvSpPr/>
          <p:nvPr/>
        </p:nvSpPr>
        <p:spPr>
          <a:xfrm>
            <a:off x="5090265" y="3048000"/>
            <a:ext cx="586635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gapfilled</a:t>
            </a:r>
            <a:endParaRPr lang="en-US" sz="1200" dirty="0" smtClean="0">
              <a:solidFill>
                <a:schemeClr val="tx1"/>
              </a:solidFill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model</a:t>
            </a:r>
          </a:p>
        </p:txBody>
      </p:sp>
      <p:sp>
        <p:nvSpPr>
          <p:cNvPr id="456" name="Oval 455"/>
          <p:cNvSpPr/>
          <p:nvPr/>
        </p:nvSpPr>
        <p:spPr>
          <a:xfrm>
            <a:off x="4203557" y="136477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1" name="Oval 460"/>
          <p:cNvSpPr/>
          <p:nvPr/>
        </p:nvSpPr>
        <p:spPr>
          <a:xfrm>
            <a:off x="3124200" y="136477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62" name="Straight Arrow Connector 461"/>
          <p:cNvCxnSpPr>
            <a:stCxn id="461" idx="6"/>
            <a:endCxn id="330" idx="1"/>
          </p:cNvCxnSpPr>
          <p:nvPr/>
        </p:nvCxnSpPr>
        <p:spPr>
          <a:xfrm flipV="1">
            <a:off x="3276600" y="212467"/>
            <a:ext cx="180975" cy="2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7" name="Rectangle 466"/>
          <p:cNvSpPr/>
          <p:nvPr/>
        </p:nvSpPr>
        <p:spPr>
          <a:xfrm>
            <a:off x="3324874" y="2650867"/>
            <a:ext cx="792781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raw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growth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phenotypes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71" name="Oval 470"/>
          <p:cNvSpPr/>
          <p:nvPr/>
        </p:nvSpPr>
        <p:spPr>
          <a:xfrm>
            <a:off x="3124200" y="25146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72" name="Straight Arrow Connector 471"/>
          <p:cNvCxnSpPr>
            <a:stCxn id="471" idx="6"/>
            <a:endCxn id="467" idx="1"/>
          </p:cNvCxnSpPr>
          <p:nvPr/>
        </p:nvCxnSpPr>
        <p:spPr>
          <a:xfrm>
            <a:off x="3276600" y="2590800"/>
            <a:ext cx="48274" cy="337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6" name="Straight Arrow Connector 475"/>
          <p:cNvCxnSpPr>
            <a:stCxn id="467" idx="3"/>
            <a:endCxn id="477" idx="2"/>
          </p:cNvCxnSpPr>
          <p:nvPr/>
        </p:nvCxnSpPr>
        <p:spPr>
          <a:xfrm>
            <a:off x="4117655" y="2927866"/>
            <a:ext cx="85902" cy="3201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7" name="Oval 476"/>
          <p:cNvSpPr/>
          <p:nvPr/>
        </p:nvSpPr>
        <p:spPr>
          <a:xfrm>
            <a:off x="4203557" y="3171825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4" name="Rounded Rectangle 323"/>
          <p:cNvSpPr/>
          <p:nvPr/>
        </p:nvSpPr>
        <p:spPr>
          <a:xfrm rot="16200000">
            <a:off x="1170802" y="3156581"/>
            <a:ext cx="6694160" cy="5333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/>
              <a:t>KBase</a:t>
            </a:r>
            <a:endParaRPr lang="en-US" sz="3000" b="1" dirty="0"/>
          </a:p>
        </p:txBody>
      </p:sp>
      <p:sp>
        <p:nvSpPr>
          <p:cNvPr id="459" name="Rounded Rectangle 458"/>
          <p:cNvSpPr/>
          <p:nvPr/>
        </p:nvSpPr>
        <p:spPr>
          <a:xfrm rot="16200000">
            <a:off x="1317311" y="1483039"/>
            <a:ext cx="3347080" cy="5333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/>
              <a:t>User</a:t>
            </a:r>
            <a:endParaRPr lang="en-US" sz="3000" b="1" dirty="0"/>
          </a:p>
        </p:txBody>
      </p:sp>
      <p:cxnSp>
        <p:nvCxnSpPr>
          <p:cNvPr id="484" name="Straight Arrow Connector 483"/>
          <p:cNvCxnSpPr>
            <a:stCxn id="483" idx="6"/>
            <a:endCxn id="450" idx="1"/>
          </p:cNvCxnSpPr>
          <p:nvPr/>
        </p:nvCxnSpPr>
        <p:spPr>
          <a:xfrm flipV="1">
            <a:off x="4808751" y="3232666"/>
            <a:ext cx="281514" cy="84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7" name="Straight Arrow Connector 486"/>
          <p:cNvCxnSpPr>
            <a:stCxn id="450" idx="3"/>
            <a:endCxn id="447" idx="2"/>
          </p:cNvCxnSpPr>
          <p:nvPr/>
        </p:nvCxnSpPr>
        <p:spPr>
          <a:xfrm>
            <a:off x="5676900" y="3232666"/>
            <a:ext cx="234952" cy="6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6" name="Rectangle 495"/>
          <p:cNvSpPr/>
          <p:nvPr/>
        </p:nvSpPr>
        <p:spPr>
          <a:xfrm>
            <a:off x="4911794" y="3505200"/>
            <a:ext cx="792781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refined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growth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phenotypes</a:t>
            </a:r>
          </a:p>
        </p:txBody>
      </p:sp>
      <p:cxnSp>
        <p:nvCxnSpPr>
          <p:cNvPr id="497" name="Straight Arrow Connector 496"/>
          <p:cNvCxnSpPr>
            <a:stCxn id="447" idx="2"/>
            <a:endCxn id="518" idx="3"/>
          </p:cNvCxnSpPr>
          <p:nvPr/>
        </p:nvCxnSpPr>
        <p:spPr>
          <a:xfrm flipH="1">
            <a:off x="5706861" y="3885066"/>
            <a:ext cx="204991" cy="4260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0" name="Straight Arrow Connector 499"/>
          <p:cNvCxnSpPr>
            <a:stCxn id="483" idx="6"/>
            <a:endCxn id="496" idx="1"/>
          </p:cNvCxnSpPr>
          <p:nvPr/>
        </p:nvCxnSpPr>
        <p:spPr>
          <a:xfrm>
            <a:off x="4808751" y="3241145"/>
            <a:ext cx="103043" cy="5410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8" name="Rectangle 517"/>
          <p:cNvSpPr/>
          <p:nvPr/>
        </p:nvSpPr>
        <p:spPr>
          <a:xfrm>
            <a:off x="4953000" y="4126468"/>
            <a:ext cx="753861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growth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predictions</a:t>
            </a:r>
          </a:p>
        </p:txBody>
      </p:sp>
      <p:sp>
        <p:nvSpPr>
          <p:cNvPr id="522" name="Oval 521"/>
          <p:cNvSpPr/>
          <p:nvPr/>
        </p:nvSpPr>
        <p:spPr>
          <a:xfrm>
            <a:off x="4695174" y="43434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23" name="Straight Arrow Connector 522"/>
          <p:cNvCxnSpPr>
            <a:stCxn id="518" idx="1"/>
            <a:endCxn id="522" idx="6"/>
          </p:cNvCxnSpPr>
          <p:nvPr/>
        </p:nvCxnSpPr>
        <p:spPr>
          <a:xfrm flipH="1">
            <a:off x="4847574" y="4311134"/>
            <a:ext cx="105426" cy="1084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8" name="Rectangle 527"/>
          <p:cNvSpPr/>
          <p:nvPr/>
        </p:nvSpPr>
        <p:spPr>
          <a:xfrm>
            <a:off x="6477000" y="1482264"/>
            <a:ext cx="1447800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C00000"/>
                </a:solidFill>
              </a:rPr>
              <a:t>Model Reconstruction</a:t>
            </a:r>
            <a:endParaRPr lang="en-US" sz="1200" dirty="0">
              <a:solidFill>
                <a:srgbClr val="C00000"/>
              </a:solidFill>
            </a:endParaRPr>
          </a:p>
        </p:txBody>
      </p:sp>
      <p:sp>
        <p:nvSpPr>
          <p:cNvPr id="532" name="Rectangle 531"/>
          <p:cNvSpPr/>
          <p:nvPr/>
        </p:nvSpPr>
        <p:spPr>
          <a:xfrm>
            <a:off x="6477002" y="2390830"/>
            <a:ext cx="106679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C00000"/>
                </a:solidFill>
              </a:rPr>
              <a:t>Model </a:t>
            </a:r>
            <a:r>
              <a:rPr lang="en-US" sz="1200" dirty="0" err="1" smtClean="0">
                <a:solidFill>
                  <a:srgbClr val="C00000"/>
                </a:solidFill>
              </a:rPr>
              <a:t>gapfilling</a:t>
            </a:r>
            <a:endParaRPr lang="en-US" sz="1200" dirty="0">
              <a:solidFill>
                <a:srgbClr val="C00000"/>
              </a:solidFill>
            </a:endParaRPr>
          </a:p>
        </p:txBody>
      </p:sp>
      <p:sp>
        <p:nvSpPr>
          <p:cNvPr id="533" name="Rectangle 532"/>
          <p:cNvSpPr/>
          <p:nvPr/>
        </p:nvSpPr>
        <p:spPr>
          <a:xfrm>
            <a:off x="6477002" y="3773922"/>
            <a:ext cx="137159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C00000"/>
                </a:solidFill>
              </a:rPr>
              <a:t>Flux Balance Analysis</a:t>
            </a:r>
            <a:endParaRPr lang="en-US" sz="1200" dirty="0">
              <a:solidFill>
                <a:srgbClr val="C00000"/>
              </a:solidFill>
            </a:endParaRPr>
          </a:p>
        </p:txBody>
      </p:sp>
      <p:cxnSp>
        <p:nvCxnSpPr>
          <p:cNvPr id="535" name="Straight Arrow Connector 534"/>
          <p:cNvCxnSpPr>
            <a:stCxn id="496" idx="3"/>
            <a:endCxn id="447" idx="2"/>
          </p:cNvCxnSpPr>
          <p:nvPr/>
        </p:nvCxnSpPr>
        <p:spPr>
          <a:xfrm>
            <a:off x="5704575" y="3782199"/>
            <a:ext cx="207277" cy="1028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1" name="Oval 540"/>
          <p:cNvSpPr/>
          <p:nvPr/>
        </p:nvSpPr>
        <p:spPr>
          <a:xfrm>
            <a:off x="5911852" y="51816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4" name="Rectangle 543"/>
          <p:cNvSpPr/>
          <p:nvPr/>
        </p:nvSpPr>
        <p:spPr>
          <a:xfrm>
            <a:off x="4973693" y="4596429"/>
            <a:ext cx="753861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phenotype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d</a:t>
            </a:r>
            <a:r>
              <a:rPr lang="en-US" sz="1200" dirty="0" smtClean="0">
                <a:solidFill>
                  <a:schemeClr val="tx1"/>
                </a:solidFill>
              </a:rPr>
              <a:t>ata and 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predictions</a:t>
            </a:r>
          </a:p>
        </p:txBody>
      </p:sp>
      <p:cxnSp>
        <p:nvCxnSpPr>
          <p:cNvPr id="545" name="Straight Arrow Connector 544"/>
          <p:cNvCxnSpPr>
            <a:stCxn id="522" idx="6"/>
            <a:endCxn id="544" idx="1"/>
          </p:cNvCxnSpPr>
          <p:nvPr/>
        </p:nvCxnSpPr>
        <p:spPr>
          <a:xfrm>
            <a:off x="4847574" y="4419600"/>
            <a:ext cx="126119" cy="4538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8" name="Straight Arrow Connector 547"/>
          <p:cNvCxnSpPr>
            <a:stCxn id="544" idx="3"/>
            <a:endCxn id="541" idx="2"/>
          </p:cNvCxnSpPr>
          <p:nvPr/>
        </p:nvCxnSpPr>
        <p:spPr>
          <a:xfrm>
            <a:off x="5727554" y="4873428"/>
            <a:ext cx="184298" cy="3843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2" name="Rectangle 551"/>
          <p:cNvSpPr/>
          <p:nvPr/>
        </p:nvSpPr>
        <p:spPr>
          <a:xfrm>
            <a:off x="6477002" y="5142407"/>
            <a:ext cx="83819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7432" tIns="0" rIns="27432" bIns="0" rtlCol="0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srgbClr val="C00000"/>
                </a:solidFill>
              </a:rPr>
              <a:t>Growmatch</a:t>
            </a:r>
            <a:endParaRPr lang="en-US" sz="1200" dirty="0">
              <a:solidFill>
                <a:srgbClr val="C00000"/>
              </a:solidFill>
            </a:endParaRPr>
          </a:p>
        </p:txBody>
      </p:sp>
      <p:sp>
        <p:nvSpPr>
          <p:cNvPr id="555" name="Rectangle 554"/>
          <p:cNvSpPr/>
          <p:nvPr/>
        </p:nvSpPr>
        <p:spPr>
          <a:xfrm>
            <a:off x="5032139" y="5334000"/>
            <a:ext cx="702886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r</a:t>
            </a:r>
            <a:r>
              <a:rPr lang="en-US" sz="1200" dirty="0" smtClean="0">
                <a:solidFill>
                  <a:schemeClr val="tx1"/>
                </a:solidFill>
              </a:rPr>
              <a:t>econciled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model</a:t>
            </a:r>
          </a:p>
        </p:txBody>
      </p:sp>
      <p:sp>
        <p:nvSpPr>
          <p:cNvPr id="558" name="Oval 557"/>
          <p:cNvSpPr/>
          <p:nvPr/>
        </p:nvSpPr>
        <p:spPr>
          <a:xfrm>
            <a:off x="4695174" y="5665232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59" name="Straight Arrow Connector 558"/>
          <p:cNvCxnSpPr>
            <a:stCxn id="555" idx="1"/>
            <a:endCxn id="558" idx="6"/>
          </p:cNvCxnSpPr>
          <p:nvPr/>
        </p:nvCxnSpPr>
        <p:spPr>
          <a:xfrm flipH="1">
            <a:off x="4847574" y="5518666"/>
            <a:ext cx="184565" cy="2227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2" name="Straight Arrow Connector 561"/>
          <p:cNvCxnSpPr>
            <a:stCxn id="541" idx="2"/>
            <a:endCxn id="555" idx="3"/>
          </p:cNvCxnSpPr>
          <p:nvPr/>
        </p:nvCxnSpPr>
        <p:spPr>
          <a:xfrm flipH="1">
            <a:off x="5735025" y="5257800"/>
            <a:ext cx="176827" cy="2608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ectangle 92"/>
          <p:cNvSpPr/>
          <p:nvPr/>
        </p:nvSpPr>
        <p:spPr>
          <a:xfrm rot="16200000">
            <a:off x="-1018395" y="1897172"/>
            <a:ext cx="3412857" cy="4616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3000" dirty="0" smtClean="0">
                <a:solidFill>
                  <a:schemeClr val="tx1"/>
                </a:solidFill>
              </a:rPr>
              <a:t>FIRST DRAFT: IGNORE</a:t>
            </a:r>
          </a:p>
        </p:txBody>
      </p:sp>
    </p:spTree>
    <p:extLst>
      <p:ext uri="{BB962C8B-B14F-4D97-AF65-F5344CB8AC3E}">
        <p14:creationId xmlns:p14="http://schemas.microsoft.com/office/powerpoint/2010/main" val="1104453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487" y="215964"/>
            <a:ext cx="59881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7030A0"/>
                </a:solidFill>
              </a:rPr>
              <a:t>Genome</a:t>
            </a:r>
            <a:endParaRPr lang="en-US" sz="1200" b="1" dirty="0">
              <a:solidFill>
                <a:srgbClr val="7030A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009" y="4185755"/>
            <a:ext cx="767005" cy="7386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7030A0"/>
                </a:solidFill>
              </a:rPr>
              <a:t>Structured </a:t>
            </a:r>
          </a:p>
          <a:p>
            <a:pPr algn="ctr"/>
            <a:r>
              <a:rPr lang="en-US" sz="1200" b="1" dirty="0">
                <a:solidFill>
                  <a:srgbClr val="7030A0"/>
                </a:solidFill>
              </a:rPr>
              <a:t>g</a:t>
            </a:r>
            <a:r>
              <a:rPr lang="en-US" sz="1200" b="1" dirty="0" smtClean="0">
                <a:solidFill>
                  <a:srgbClr val="7030A0"/>
                </a:solidFill>
              </a:rPr>
              <a:t>rowth </a:t>
            </a:r>
          </a:p>
          <a:p>
            <a:pPr algn="ctr"/>
            <a:r>
              <a:rPr lang="en-US" sz="1200" b="1" dirty="0" smtClean="0">
                <a:solidFill>
                  <a:srgbClr val="7030A0"/>
                </a:solidFill>
              </a:rPr>
              <a:t>Phenotype</a:t>
            </a:r>
          </a:p>
          <a:p>
            <a:pPr algn="ctr"/>
            <a:r>
              <a:rPr lang="en-US" sz="1200" b="1" dirty="0" smtClean="0">
                <a:solidFill>
                  <a:srgbClr val="7030A0"/>
                </a:solidFill>
              </a:rPr>
              <a:t>data</a:t>
            </a:r>
            <a:endParaRPr lang="en-US" sz="1200" b="1" dirty="0">
              <a:solidFill>
                <a:srgbClr val="7030A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03032" y="2004981"/>
            <a:ext cx="767005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FF0000"/>
                </a:solidFill>
              </a:rPr>
              <a:t>Structured </a:t>
            </a:r>
          </a:p>
          <a:p>
            <a:pPr algn="ctr"/>
            <a:r>
              <a:rPr lang="en-US" sz="1200" b="1" dirty="0">
                <a:solidFill>
                  <a:srgbClr val="FF0000"/>
                </a:solidFill>
              </a:rPr>
              <a:t>e</a:t>
            </a:r>
            <a:r>
              <a:rPr lang="en-US" sz="1200" b="1" dirty="0" smtClean="0">
                <a:solidFill>
                  <a:srgbClr val="FF0000"/>
                </a:solidFill>
              </a:rPr>
              <a:t>xpression</a:t>
            </a:r>
          </a:p>
          <a:p>
            <a:pPr algn="ctr"/>
            <a:r>
              <a:rPr lang="en-US" sz="1200" b="1" dirty="0" smtClean="0">
                <a:solidFill>
                  <a:srgbClr val="FF0000"/>
                </a:solidFill>
              </a:rPr>
              <a:t>data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90600" y="215964"/>
            <a:ext cx="757451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Annotation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85262" y="4191000"/>
            <a:ext cx="749244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Conversion</a:t>
            </a:r>
          </a:p>
          <a:p>
            <a:pPr algn="ctr"/>
            <a:r>
              <a:rPr lang="en-US" sz="1200" dirty="0">
                <a:solidFill>
                  <a:srgbClr val="FF0000"/>
                </a:solidFill>
              </a:rPr>
              <a:t>t</a:t>
            </a:r>
            <a:r>
              <a:rPr lang="en-US" sz="1200" dirty="0" smtClean="0">
                <a:solidFill>
                  <a:srgbClr val="FF0000"/>
                </a:solidFill>
              </a:rPr>
              <a:t>o growth</a:t>
            </a:r>
          </a:p>
          <a:p>
            <a:pPr algn="ctr"/>
            <a:r>
              <a:rPr lang="en-US" sz="1200" dirty="0" err="1" smtClean="0">
                <a:solidFill>
                  <a:srgbClr val="FF0000"/>
                </a:solidFill>
              </a:rPr>
              <a:t>nogrowth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45647" y="135299"/>
            <a:ext cx="715709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Annotated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genome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230068" y="123631"/>
            <a:ext cx="967252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Core model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reconstruction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633502" y="135299"/>
            <a:ext cx="452945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Core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model</a:t>
            </a:r>
          </a:p>
        </p:txBody>
      </p:sp>
      <p:cxnSp>
        <p:nvCxnSpPr>
          <p:cNvPr id="13" name="Straight Arrow Connector 12"/>
          <p:cNvCxnSpPr>
            <a:stCxn id="4" idx="3"/>
            <a:endCxn id="7" idx="1"/>
          </p:cNvCxnSpPr>
          <p:nvPr/>
        </p:nvCxnSpPr>
        <p:spPr>
          <a:xfrm>
            <a:off x="675305" y="308297"/>
            <a:ext cx="315295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9" idx="3"/>
            <a:endCxn id="11" idx="1"/>
          </p:cNvCxnSpPr>
          <p:nvPr/>
        </p:nvCxnSpPr>
        <p:spPr>
          <a:xfrm flipV="1">
            <a:off x="2861356" y="308297"/>
            <a:ext cx="368712" cy="1166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1" idx="3"/>
            <a:endCxn id="12" idx="1"/>
          </p:cNvCxnSpPr>
          <p:nvPr/>
        </p:nvCxnSpPr>
        <p:spPr>
          <a:xfrm>
            <a:off x="4197320" y="308297"/>
            <a:ext cx="436182" cy="1166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5485228" y="152400"/>
            <a:ext cx="617092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Core</a:t>
            </a:r>
          </a:p>
          <a:p>
            <a:pPr algn="ctr"/>
            <a:r>
              <a:rPr lang="en-US" sz="1200" dirty="0" err="1" smtClean="0">
                <a:solidFill>
                  <a:srgbClr val="FF0000"/>
                </a:solidFill>
              </a:rPr>
              <a:t>gapfilling</a:t>
            </a:r>
            <a:endParaRPr lang="en-US" sz="1200" dirty="0" smtClean="0">
              <a:solidFill>
                <a:srgbClr val="FF0000"/>
              </a:solidFill>
            </a:endParaRPr>
          </a:p>
        </p:txBody>
      </p:sp>
      <p:cxnSp>
        <p:nvCxnSpPr>
          <p:cNvPr id="29" name="Straight Arrow Connector 28"/>
          <p:cNvCxnSpPr>
            <a:stCxn id="12" idx="3"/>
            <a:endCxn id="28" idx="1"/>
          </p:cNvCxnSpPr>
          <p:nvPr/>
        </p:nvCxnSpPr>
        <p:spPr>
          <a:xfrm>
            <a:off x="5086447" y="319965"/>
            <a:ext cx="398781" cy="1710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7" idx="3"/>
            <a:endCxn id="9" idx="1"/>
          </p:cNvCxnSpPr>
          <p:nvPr/>
        </p:nvCxnSpPr>
        <p:spPr>
          <a:xfrm>
            <a:off x="1748051" y="308297"/>
            <a:ext cx="397596" cy="1166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2165359" y="991327"/>
            <a:ext cx="692947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srgbClr val="FF0000"/>
                </a:solidFill>
              </a:rPr>
              <a:t>Regulon</a:t>
            </a:r>
            <a:endParaRPr lang="en-US" sz="1200" dirty="0" smtClean="0">
              <a:solidFill>
                <a:srgbClr val="FF0000"/>
              </a:solidFill>
            </a:endParaRP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prediction</a:t>
            </a:r>
            <a:endParaRPr lang="en-US" sz="1200" dirty="0">
              <a:solidFill>
                <a:srgbClr val="FF0000"/>
              </a:solidFill>
            </a:endParaRPr>
          </a:p>
        </p:txBody>
      </p:sp>
      <p:cxnSp>
        <p:nvCxnSpPr>
          <p:cNvPr id="38" name="Straight Arrow Connector 37"/>
          <p:cNvCxnSpPr>
            <a:stCxn id="9" idx="2"/>
            <a:endCxn id="37" idx="0"/>
          </p:cNvCxnSpPr>
          <p:nvPr/>
        </p:nvCxnSpPr>
        <p:spPr>
          <a:xfrm>
            <a:off x="2503502" y="504631"/>
            <a:ext cx="8331" cy="48669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3391706" y="1083660"/>
            <a:ext cx="623377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Regulons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cxnSp>
        <p:nvCxnSpPr>
          <p:cNvPr id="46" name="Straight Arrow Connector 45"/>
          <p:cNvCxnSpPr>
            <a:stCxn id="37" idx="3"/>
            <a:endCxn id="45" idx="1"/>
          </p:cNvCxnSpPr>
          <p:nvPr/>
        </p:nvCxnSpPr>
        <p:spPr>
          <a:xfrm>
            <a:off x="2858306" y="1175993"/>
            <a:ext cx="533400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5485228" y="991327"/>
            <a:ext cx="61516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Gapfilled</a:t>
            </a:r>
            <a:endParaRPr lang="en-US" sz="1200" dirty="0" smtClean="0">
              <a:solidFill>
                <a:schemeClr val="tx1"/>
              </a:solidFill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model</a:t>
            </a:r>
          </a:p>
        </p:txBody>
      </p:sp>
      <p:cxnSp>
        <p:nvCxnSpPr>
          <p:cNvPr id="52" name="Straight Arrow Connector 51"/>
          <p:cNvCxnSpPr>
            <a:stCxn id="28" idx="2"/>
            <a:endCxn id="51" idx="0"/>
          </p:cNvCxnSpPr>
          <p:nvPr/>
        </p:nvCxnSpPr>
        <p:spPr>
          <a:xfrm flipH="1">
            <a:off x="5792812" y="521732"/>
            <a:ext cx="962" cy="46959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4531213" y="1976735"/>
            <a:ext cx="677558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srgbClr val="FF0000"/>
                </a:solidFill>
              </a:rPr>
              <a:t>Regulon</a:t>
            </a:r>
            <a:endParaRPr lang="en-US" sz="1200" dirty="0">
              <a:solidFill>
                <a:srgbClr val="FF0000"/>
              </a:solidFill>
            </a:endParaRPr>
          </a:p>
          <a:p>
            <a:pPr algn="ctr"/>
            <a:r>
              <a:rPr lang="en-US" sz="1200" dirty="0">
                <a:solidFill>
                  <a:srgbClr val="FF0000"/>
                </a:solidFill>
              </a:rPr>
              <a:t>c</a:t>
            </a:r>
            <a:r>
              <a:rPr lang="en-US" sz="1200" dirty="0" smtClean="0">
                <a:solidFill>
                  <a:srgbClr val="FF0000"/>
                </a:solidFill>
              </a:rPr>
              <a:t>onstrain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formation</a:t>
            </a:r>
          </a:p>
        </p:txBody>
      </p:sp>
      <p:cxnSp>
        <p:nvCxnSpPr>
          <p:cNvPr id="61" name="Straight Arrow Connector 60"/>
          <p:cNvCxnSpPr>
            <a:stCxn id="51" idx="1"/>
            <a:endCxn id="60" idx="0"/>
          </p:cNvCxnSpPr>
          <p:nvPr/>
        </p:nvCxnSpPr>
        <p:spPr>
          <a:xfrm flipH="1">
            <a:off x="4869992" y="1175993"/>
            <a:ext cx="615236" cy="80074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45" idx="3"/>
            <a:endCxn id="60" idx="0"/>
          </p:cNvCxnSpPr>
          <p:nvPr/>
        </p:nvCxnSpPr>
        <p:spPr>
          <a:xfrm>
            <a:off x="4015083" y="1175993"/>
            <a:ext cx="854909" cy="80074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4603332" y="3299940"/>
            <a:ext cx="527324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RegFBA</a:t>
            </a:r>
            <a:endParaRPr lang="en-US" sz="1200" dirty="0" smtClean="0">
              <a:solidFill>
                <a:schemeClr val="tx1"/>
              </a:solidFill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model</a:t>
            </a:r>
          </a:p>
        </p:txBody>
      </p:sp>
      <p:cxnSp>
        <p:nvCxnSpPr>
          <p:cNvPr id="71" name="Straight Arrow Connector 70"/>
          <p:cNvCxnSpPr>
            <a:stCxn id="60" idx="2"/>
            <a:endCxn id="70" idx="0"/>
          </p:cNvCxnSpPr>
          <p:nvPr/>
        </p:nvCxnSpPr>
        <p:spPr>
          <a:xfrm flipH="1">
            <a:off x="4866994" y="2530733"/>
            <a:ext cx="2998" cy="769207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75"/>
          <p:cNvSpPr/>
          <p:nvPr/>
        </p:nvSpPr>
        <p:spPr>
          <a:xfrm>
            <a:off x="3369007" y="1981200"/>
            <a:ext cx="738344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Calculate</a:t>
            </a:r>
          </a:p>
          <a:p>
            <a:pPr algn="ctr"/>
            <a:r>
              <a:rPr lang="en-US" sz="1200" dirty="0" err="1" smtClean="0">
                <a:solidFill>
                  <a:srgbClr val="FF0000"/>
                </a:solidFill>
              </a:rPr>
              <a:t>regulon</a:t>
            </a:r>
            <a:endParaRPr lang="en-US" sz="1200" dirty="0" smtClean="0">
              <a:solidFill>
                <a:srgbClr val="FF0000"/>
              </a:solidFill>
            </a:endParaRP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correlation</a:t>
            </a:r>
          </a:p>
        </p:txBody>
      </p:sp>
      <p:cxnSp>
        <p:nvCxnSpPr>
          <p:cNvPr id="77" name="Straight Arrow Connector 76"/>
          <p:cNvCxnSpPr>
            <a:stCxn id="45" idx="2"/>
            <a:endCxn id="76" idx="0"/>
          </p:cNvCxnSpPr>
          <p:nvPr/>
        </p:nvCxnSpPr>
        <p:spPr>
          <a:xfrm>
            <a:off x="3703395" y="1268326"/>
            <a:ext cx="34784" cy="71287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6" idx="3"/>
            <a:endCxn id="76" idx="1"/>
          </p:cNvCxnSpPr>
          <p:nvPr/>
        </p:nvCxnSpPr>
        <p:spPr>
          <a:xfrm flipV="1">
            <a:off x="2870037" y="2258199"/>
            <a:ext cx="498970" cy="2378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Rectangle 83"/>
          <p:cNvSpPr/>
          <p:nvPr/>
        </p:nvSpPr>
        <p:spPr>
          <a:xfrm>
            <a:off x="3388213" y="3179802"/>
            <a:ext cx="747962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err="1" smtClean="0">
                <a:solidFill>
                  <a:srgbClr val="00B050"/>
                </a:solidFill>
              </a:rPr>
              <a:t>Regulon</a:t>
            </a:r>
            <a:endParaRPr lang="en-US" sz="1200" b="1" dirty="0" smtClean="0">
              <a:solidFill>
                <a:srgbClr val="00B050"/>
              </a:solidFill>
            </a:endParaRPr>
          </a:p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Expression</a:t>
            </a:r>
          </a:p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agreement</a:t>
            </a:r>
          </a:p>
        </p:txBody>
      </p:sp>
      <p:cxnSp>
        <p:nvCxnSpPr>
          <p:cNvPr id="85" name="Straight Arrow Connector 84"/>
          <p:cNvCxnSpPr>
            <a:stCxn id="76" idx="2"/>
            <a:endCxn id="84" idx="0"/>
          </p:cNvCxnSpPr>
          <p:nvPr/>
        </p:nvCxnSpPr>
        <p:spPr>
          <a:xfrm>
            <a:off x="3738179" y="2535198"/>
            <a:ext cx="24015" cy="64460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ctangle 91"/>
          <p:cNvSpPr/>
          <p:nvPr/>
        </p:nvSpPr>
        <p:spPr>
          <a:xfrm>
            <a:off x="6635689" y="152400"/>
            <a:ext cx="602024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Flux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Coupling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analysis</a:t>
            </a:r>
            <a:endParaRPr lang="en-US" sz="1200" dirty="0">
              <a:solidFill>
                <a:srgbClr val="FF0000"/>
              </a:solidFill>
            </a:endParaRPr>
          </a:p>
        </p:txBody>
      </p:sp>
      <p:cxnSp>
        <p:nvCxnSpPr>
          <p:cNvPr id="93" name="Straight Arrow Connector 92"/>
          <p:cNvCxnSpPr>
            <a:stCxn id="51" idx="3"/>
            <a:endCxn id="92" idx="1"/>
          </p:cNvCxnSpPr>
          <p:nvPr/>
        </p:nvCxnSpPr>
        <p:spPr>
          <a:xfrm flipV="1">
            <a:off x="6100396" y="429399"/>
            <a:ext cx="535293" cy="74659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Rectangle 100"/>
          <p:cNvSpPr/>
          <p:nvPr/>
        </p:nvSpPr>
        <p:spPr>
          <a:xfrm>
            <a:off x="7717575" y="1175993"/>
            <a:ext cx="738344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Calculate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model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correlation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7717575" y="163163"/>
            <a:ext cx="813621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Functionally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coupled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reactions</a:t>
            </a:r>
          </a:p>
        </p:txBody>
      </p:sp>
      <p:cxnSp>
        <p:nvCxnSpPr>
          <p:cNvPr id="106" name="Straight Arrow Connector 105"/>
          <p:cNvCxnSpPr>
            <a:stCxn id="92" idx="3"/>
            <a:endCxn id="105" idx="1"/>
          </p:cNvCxnSpPr>
          <p:nvPr/>
        </p:nvCxnSpPr>
        <p:spPr>
          <a:xfrm>
            <a:off x="7237713" y="429399"/>
            <a:ext cx="479862" cy="1076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>
            <a:stCxn id="105" idx="2"/>
            <a:endCxn id="101" idx="0"/>
          </p:cNvCxnSpPr>
          <p:nvPr/>
        </p:nvCxnSpPr>
        <p:spPr>
          <a:xfrm flipH="1">
            <a:off x="8086747" y="717161"/>
            <a:ext cx="37639" cy="45883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Curved Connector 116"/>
          <p:cNvCxnSpPr/>
          <p:nvPr/>
        </p:nvCxnSpPr>
        <p:spPr>
          <a:xfrm flipV="1">
            <a:off x="2585883" y="1576364"/>
            <a:ext cx="5059521" cy="1151601"/>
          </a:xfrm>
          <a:prstGeom prst="curvedConnector3">
            <a:avLst>
              <a:gd name="adj1" fmla="val 73941"/>
            </a:avLst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Rectangle 126"/>
          <p:cNvSpPr/>
          <p:nvPr/>
        </p:nvSpPr>
        <p:spPr>
          <a:xfrm>
            <a:off x="7717575" y="2258199"/>
            <a:ext cx="747962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Model</a:t>
            </a:r>
          </a:p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Expression</a:t>
            </a:r>
          </a:p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agreement</a:t>
            </a:r>
          </a:p>
        </p:txBody>
      </p:sp>
      <p:cxnSp>
        <p:nvCxnSpPr>
          <p:cNvPr id="128" name="Straight Arrow Connector 127"/>
          <p:cNvCxnSpPr>
            <a:stCxn id="101" idx="2"/>
            <a:endCxn id="127" idx="0"/>
          </p:cNvCxnSpPr>
          <p:nvPr/>
        </p:nvCxnSpPr>
        <p:spPr>
          <a:xfrm>
            <a:off x="8086747" y="1729991"/>
            <a:ext cx="4809" cy="52820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Arrow Connector 150"/>
          <p:cNvCxnSpPr>
            <a:stCxn id="5" idx="3"/>
            <a:endCxn id="8" idx="1"/>
          </p:cNvCxnSpPr>
          <p:nvPr/>
        </p:nvCxnSpPr>
        <p:spPr>
          <a:xfrm flipV="1">
            <a:off x="827014" y="4467999"/>
            <a:ext cx="1358248" cy="8708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Rectangle 154"/>
          <p:cNvSpPr/>
          <p:nvPr/>
        </p:nvSpPr>
        <p:spPr>
          <a:xfrm>
            <a:off x="3464413" y="4191000"/>
            <a:ext cx="663388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Growth</a:t>
            </a:r>
          </a:p>
          <a:p>
            <a:pPr algn="ctr"/>
            <a:r>
              <a:rPr lang="en-US" sz="1200" dirty="0" err="1">
                <a:solidFill>
                  <a:schemeClr val="tx1"/>
                </a:solidFill>
              </a:rPr>
              <a:t>n</a:t>
            </a:r>
            <a:r>
              <a:rPr lang="en-US" sz="1200" dirty="0" err="1" smtClean="0">
                <a:solidFill>
                  <a:schemeClr val="tx1"/>
                </a:solidFill>
              </a:rPr>
              <a:t>ogrowth</a:t>
            </a:r>
            <a:endParaRPr lang="en-US" sz="1200" dirty="0" smtClean="0">
              <a:solidFill>
                <a:schemeClr val="tx1"/>
              </a:solidFill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calls</a:t>
            </a:r>
          </a:p>
        </p:txBody>
      </p:sp>
      <p:cxnSp>
        <p:nvCxnSpPr>
          <p:cNvPr id="156" name="Straight Arrow Connector 155"/>
          <p:cNvCxnSpPr>
            <a:stCxn id="8" idx="3"/>
            <a:endCxn id="155" idx="1"/>
          </p:cNvCxnSpPr>
          <p:nvPr/>
        </p:nvCxnSpPr>
        <p:spPr>
          <a:xfrm>
            <a:off x="2934506" y="4467999"/>
            <a:ext cx="529907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Rectangle 161"/>
          <p:cNvSpPr/>
          <p:nvPr/>
        </p:nvSpPr>
        <p:spPr>
          <a:xfrm>
            <a:off x="4637546" y="4191000"/>
            <a:ext cx="731867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FBA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Phenotype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simulation</a:t>
            </a:r>
            <a:endParaRPr lang="en-US" sz="1200" dirty="0">
              <a:solidFill>
                <a:srgbClr val="FF0000"/>
              </a:solidFill>
            </a:endParaRPr>
          </a:p>
        </p:txBody>
      </p:sp>
      <p:cxnSp>
        <p:nvCxnSpPr>
          <p:cNvPr id="163" name="Straight Arrow Connector 162"/>
          <p:cNvCxnSpPr>
            <a:stCxn id="70" idx="2"/>
            <a:endCxn id="162" idx="0"/>
          </p:cNvCxnSpPr>
          <p:nvPr/>
        </p:nvCxnSpPr>
        <p:spPr>
          <a:xfrm>
            <a:off x="4866994" y="3669272"/>
            <a:ext cx="136486" cy="52172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Arrow Connector 165"/>
          <p:cNvCxnSpPr>
            <a:stCxn id="155" idx="3"/>
            <a:endCxn id="162" idx="1"/>
          </p:cNvCxnSpPr>
          <p:nvPr/>
        </p:nvCxnSpPr>
        <p:spPr>
          <a:xfrm>
            <a:off x="4127801" y="4467999"/>
            <a:ext cx="509745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Rectangle 169"/>
          <p:cNvSpPr/>
          <p:nvPr/>
        </p:nvSpPr>
        <p:spPr>
          <a:xfrm>
            <a:off x="6078625" y="4191000"/>
            <a:ext cx="747962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Model</a:t>
            </a:r>
          </a:p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phenotype</a:t>
            </a:r>
          </a:p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agreement</a:t>
            </a:r>
          </a:p>
        </p:txBody>
      </p:sp>
      <p:cxnSp>
        <p:nvCxnSpPr>
          <p:cNvPr id="171" name="Straight Arrow Connector 170"/>
          <p:cNvCxnSpPr>
            <a:stCxn id="162" idx="3"/>
            <a:endCxn id="170" idx="1"/>
          </p:cNvCxnSpPr>
          <p:nvPr/>
        </p:nvCxnSpPr>
        <p:spPr>
          <a:xfrm>
            <a:off x="5369413" y="4467999"/>
            <a:ext cx="709212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Rectangle 180"/>
          <p:cNvSpPr/>
          <p:nvPr/>
        </p:nvSpPr>
        <p:spPr>
          <a:xfrm>
            <a:off x="6055213" y="5181600"/>
            <a:ext cx="786434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srgbClr val="FF0000"/>
                </a:solidFill>
              </a:rPr>
              <a:t>Growmatch</a:t>
            </a:r>
            <a:endParaRPr lang="en-US" sz="1200" dirty="0" smtClean="0">
              <a:solidFill>
                <a:srgbClr val="FF0000"/>
              </a:solidFill>
            </a:endParaRPr>
          </a:p>
        </p:txBody>
      </p:sp>
      <p:cxnSp>
        <p:nvCxnSpPr>
          <p:cNvPr id="182" name="Straight Arrow Connector 181"/>
          <p:cNvCxnSpPr>
            <a:stCxn id="170" idx="2"/>
            <a:endCxn id="181" idx="0"/>
          </p:cNvCxnSpPr>
          <p:nvPr/>
        </p:nvCxnSpPr>
        <p:spPr>
          <a:xfrm flipH="1">
            <a:off x="6448430" y="4744998"/>
            <a:ext cx="4176" cy="43660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Rectangle 186"/>
          <p:cNvSpPr/>
          <p:nvPr/>
        </p:nvSpPr>
        <p:spPr>
          <a:xfrm>
            <a:off x="7707829" y="5105400"/>
            <a:ext cx="748090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Reconciled</a:t>
            </a:r>
          </a:p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model</a:t>
            </a:r>
          </a:p>
        </p:txBody>
      </p:sp>
      <p:cxnSp>
        <p:nvCxnSpPr>
          <p:cNvPr id="188" name="Straight Arrow Connector 187"/>
          <p:cNvCxnSpPr>
            <a:stCxn id="181" idx="3"/>
            <a:endCxn id="187" idx="1"/>
          </p:cNvCxnSpPr>
          <p:nvPr/>
        </p:nvCxnSpPr>
        <p:spPr>
          <a:xfrm>
            <a:off x="6841647" y="5273933"/>
            <a:ext cx="866182" cy="1613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Rectangle 193"/>
          <p:cNvSpPr/>
          <p:nvPr/>
        </p:nvSpPr>
        <p:spPr>
          <a:xfrm>
            <a:off x="6136592" y="5939135"/>
            <a:ext cx="632031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Gapfilled</a:t>
            </a:r>
            <a:endParaRPr lang="en-US" sz="1200" dirty="0" smtClean="0">
              <a:solidFill>
                <a:schemeClr val="tx1"/>
              </a:solidFill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reactions</a:t>
            </a:r>
          </a:p>
        </p:txBody>
      </p:sp>
      <p:cxnSp>
        <p:nvCxnSpPr>
          <p:cNvPr id="195" name="Straight Arrow Connector 194"/>
          <p:cNvCxnSpPr>
            <a:stCxn id="181" idx="2"/>
            <a:endCxn id="194" idx="0"/>
          </p:cNvCxnSpPr>
          <p:nvPr/>
        </p:nvCxnSpPr>
        <p:spPr>
          <a:xfrm>
            <a:off x="6448430" y="5366266"/>
            <a:ext cx="4178" cy="57286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1" name="Rectangle 200"/>
          <p:cNvSpPr/>
          <p:nvPr/>
        </p:nvSpPr>
        <p:spPr>
          <a:xfrm>
            <a:off x="4885957" y="5846802"/>
            <a:ext cx="645625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srgbClr val="FF0000"/>
                </a:solidFill>
              </a:rPr>
              <a:t>Gapfilling</a:t>
            </a:r>
            <a:endParaRPr lang="en-US" sz="1200" dirty="0" smtClean="0">
              <a:solidFill>
                <a:srgbClr val="FF0000"/>
              </a:solidFill>
            </a:endParaRP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gene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search</a:t>
            </a:r>
          </a:p>
        </p:txBody>
      </p:sp>
      <p:cxnSp>
        <p:nvCxnSpPr>
          <p:cNvPr id="202" name="Straight Arrow Connector 201"/>
          <p:cNvCxnSpPr>
            <a:stCxn id="194" idx="1"/>
            <a:endCxn id="201" idx="3"/>
          </p:cNvCxnSpPr>
          <p:nvPr/>
        </p:nvCxnSpPr>
        <p:spPr>
          <a:xfrm flipH="1">
            <a:off x="5531582" y="6123801"/>
            <a:ext cx="605010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Rectangle 207"/>
          <p:cNvSpPr/>
          <p:nvPr/>
        </p:nvSpPr>
        <p:spPr>
          <a:xfrm>
            <a:off x="4709475" y="5029200"/>
            <a:ext cx="812338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Inconsistent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r</a:t>
            </a:r>
            <a:r>
              <a:rPr lang="en-US" sz="1200" dirty="0" smtClean="0">
                <a:solidFill>
                  <a:schemeClr val="tx1"/>
                </a:solidFill>
              </a:rPr>
              <a:t>eaction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list</a:t>
            </a:r>
          </a:p>
        </p:txBody>
      </p:sp>
      <p:cxnSp>
        <p:nvCxnSpPr>
          <p:cNvPr id="209" name="Straight Arrow Connector 208"/>
          <p:cNvCxnSpPr>
            <a:stCxn id="181" idx="1"/>
            <a:endCxn id="208" idx="3"/>
          </p:cNvCxnSpPr>
          <p:nvPr/>
        </p:nvCxnSpPr>
        <p:spPr>
          <a:xfrm flipH="1">
            <a:off x="5521813" y="5273933"/>
            <a:ext cx="533400" cy="3226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Rectangle 214"/>
          <p:cNvSpPr/>
          <p:nvPr/>
        </p:nvSpPr>
        <p:spPr>
          <a:xfrm>
            <a:off x="3388213" y="5117068"/>
            <a:ext cx="896720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Annotation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reassignment</a:t>
            </a:r>
          </a:p>
        </p:txBody>
      </p:sp>
      <p:cxnSp>
        <p:nvCxnSpPr>
          <p:cNvPr id="216" name="Straight Arrow Connector 215"/>
          <p:cNvCxnSpPr>
            <a:stCxn id="208" idx="1"/>
            <a:endCxn id="215" idx="3"/>
          </p:cNvCxnSpPr>
          <p:nvPr/>
        </p:nvCxnSpPr>
        <p:spPr>
          <a:xfrm flipH="1" flipV="1">
            <a:off x="4284933" y="5301734"/>
            <a:ext cx="424542" cy="446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Rectangle 219"/>
          <p:cNvSpPr/>
          <p:nvPr/>
        </p:nvSpPr>
        <p:spPr>
          <a:xfrm>
            <a:off x="3517878" y="5971010"/>
            <a:ext cx="76424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Reconciled</a:t>
            </a:r>
          </a:p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annotation</a:t>
            </a:r>
          </a:p>
        </p:txBody>
      </p:sp>
      <p:cxnSp>
        <p:nvCxnSpPr>
          <p:cNvPr id="221" name="Straight Arrow Connector 220"/>
          <p:cNvCxnSpPr>
            <a:stCxn id="201" idx="1"/>
            <a:endCxn id="220" idx="3"/>
          </p:cNvCxnSpPr>
          <p:nvPr/>
        </p:nvCxnSpPr>
        <p:spPr>
          <a:xfrm flipH="1">
            <a:off x="4282126" y="6123801"/>
            <a:ext cx="603831" cy="3187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Arrow Connector 224"/>
          <p:cNvCxnSpPr>
            <a:stCxn id="215" idx="2"/>
            <a:endCxn id="220" idx="0"/>
          </p:cNvCxnSpPr>
          <p:nvPr/>
        </p:nvCxnSpPr>
        <p:spPr>
          <a:xfrm>
            <a:off x="3836573" y="5486400"/>
            <a:ext cx="63429" cy="48461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Curved Connector 227"/>
          <p:cNvCxnSpPr>
            <a:stCxn id="220" idx="1"/>
            <a:endCxn id="9" idx="1"/>
          </p:cNvCxnSpPr>
          <p:nvPr/>
        </p:nvCxnSpPr>
        <p:spPr>
          <a:xfrm rot="10800000">
            <a:off x="2145648" y="319966"/>
            <a:ext cx="1372231" cy="5835711"/>
          </a:xfrm>
          <a:prstGeom prst="curvedConnector3">
            <a:avLst>
              <a:gd name="adj1" fmla="val 140457"/>
            </a:avLst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4" name="Rectangle 233"/>
          <p:cNvSpPr/>
          <p:nvPr/>
        </p:nvSpPr>
        <p:spPr>
          <a:xfrm>
            <a:off x="7598248" y="5860794"/>
            <a:ext cx="967252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Core model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reconstruction</a:t>
            </a:r>
            <a:endParaRPr lang="en-US" sz="1200" dirty="0">
              <a:solidFill>
                <a:srgbClr val="FF0000"/>
              </a:solidFill>
            </a:endParaRPr>
          </a:p>
        </p:txBody>
      </p:sp>
      <p:cxnSp>
        <p:nvCxnSpPr>
          <p:cNvPr id="235" name="Curved Connector 234"/>
          <p:cNvCxnSpPr>
            <a:stCxn id="220" idx="2"/>
            <a:endCxn id="234" idx="2"/>
          </p:cNvCxnSpPr>
          <p:nvPr/>
        </p:nvCxnSpPr>
        <p:spPr>
          <a:xfrm rot="5400000" flipH="1" flipV="1">
            <a:off x="5935830" y="4194298"/>
            <a:ext cx="110216" cy="4181872"/>
          </a:xfrm>
          <a:prstGeom prst="curvedConnector3">
            <a:avLst>
              <a:gd name="adj1" fmla="val -296302"/>
            </a:avLst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Arrow Connector 240"/>
          <p:cNvCxnSpPr>
            <a:stCxn id="234" idx="0"/>
            <a:endCxn id="187" idx="2"/>
          </p:cNvCxnSpPr>
          <p:nvPr/>
        </p:nvCxnSpPr>
        <p:spPr>
          <a:xfrm flipV="1">
            <a:off x="8081874" y="5474732"/>
            <a:ext cx="0" cy="38606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" name="Rectangle 245"/>
          <p:cNvSpPr/>
          <p:nvPr/>
        </p:nvSpPr>
        <p:spPr>
          <a:xfrm>
            <a:off x="3509089" y="1837"/>
            <a:ext cx="35836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(MS)</a:t>
            </a:r>
          </a:p>
        </p:txBody>
      </p:sp>
      <p:sp>
        <p:nvSpPr>
          <p:cNvPr id="247" name="Rectangle 246"/>
          <p:cNvSpPr/>
          <p:nvPr/>
        </p:nvSpPr>
        <p:spPr>
          <a:xfrm>
            <a:off x="1203767" y="1837"/>
            <a:ext cx="331116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(RA)</a:t>
            </a:r>
          </a:p>
        </p:txBody>
      </p:sp>
      <p:sp>
        <p:nvSpPr>
          <p:cNvPr id="248" name="Rectangle 247"/>
          <p:cNvSpPr/>
          <p:nvPr/>
        </p:nvSpPr>
        <p:spPr>
          <a:xfrm>
            <a:off x="3012956" y="5275110"/>
            <a:ext cx="299057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(SE)</a:t>
            </a:r>
          </a:p>
        </p:txBody>
      </p:sp>
      <p:sp>
        <p:nvSpPr>
          <p:cNvPr id="249" name="Rectangle 248"/>
          <p:cNvSpPr/>
          <p:nvPr/>
        </p:nvSpPr>
        <p:spPr>
          <a:xfrm>
            <a:off x="2552681" y="823187"/>
            <a:ext cx="308675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(RF)</a:t>
            </a:r>
          </a:p>
        </p:txBody>
      </p:sp>
      <p:sp>
        <p:nvSpPr>
          <p:cNvPr id="250" name="Rectangle 249"/>
          <p:cNvSpPr/>
          <p:nvPr/>
        </p:nvSpPr>
        <p:spPr>
          <a:xfrm>
            <a:off x="2308287" y="4001089"/>
            <a:ext cx="39042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(MO)</a:t>
            </a:r>
          </a:p>
        </p:txBody>
      </p:sp>
      <p:sp>
        <p:nvSpPr>
          <p:cNvPr id="251" name="Rectangle 250"/>
          <p:cNvSpPr/>
          <p:nvPr/>
        </p:nvSpPr>
        <p:spPr>
          <a:xfrm>
            <a:off x="0" y="5380672"/>
            <a:ext cx="1878719" cy="14773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MS: Model SEED</a:t>
            </a:r>
          </a:p>
          <a:p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RA: RAST</a:t>
            </a:r>
          </a:p>
          <a:p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SE: SEED</a:t>
            </a:r>
          </a:p>
          <a:p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RF: </a:t>
            </a:r>
            <a:r>
              <a:rPr lang="en-US" sz="1600" b="1" dirty="0" err="1" smtClean="0">
                <a:solidFill>
                  <a:schemeClr val="accent6">
                    <a:lumMod val="50000"/>
                  </a:schemeClr>
                </a:solidFill>
              </a:rPr>
              <a:t>RegFam</a:t>
            </a:r>
            <a:endParaRPr lang="en-US" sz="16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MO: Microbes Online</a:t>
            </a:r>
          </a:p>
          <a:p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KB: </a:t>
            </a:r>
            <a:r>
              <a:rPr lang="en-US" sz="1600" b="1" dirty="0" err="1" smtClean="0">
                <a:solidFill>
                  <a:schemeClr val="accent6">
                    <a:lumMod val="50000"/>
                  </a:schemeClr>
                </a:solidFill>
              </a:rPr>
              <a:t>KBase</a:t>
            </a:r>
            <a:endParaRPr lang="en-US" sz="1600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56" name="Rectangle 255"/>
          <p:cNvSpPr/>
          <p:nvPr/>
        </p:nvSpPr>
        <p:spPr>
          <a:xfrm>
            <a:off x="5587989" y="-32266"/>
            <a:ext cx="35836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(MS)</a:t>
            </a:r>
          </a:p>
        </p:txBody>
      </p:sp>
      <p:sp>
        <p:nvSpPr>
          <p:cNvPr id="257" name="Rectangle 256"/>
          <p:cNvSpPr/>
          <p:nvPr/>
        </p:nvSpPr>
        <p:spPr>
          <a:xfrm>
            <a:off x="6721667" y="-48976"/>
            <a:ext cx="35836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(MS)</a:t>
            </a:r>
          </a:p>
        </p:txBody>
      </p:sp>
      <p:sp>
        <p:nvSpPr>
          <p:cNvPr id="258" name="Rectangle 257"/>
          <p:cNvSpPr/>
          <p:nvPr/>
        </p:nvSpPr>
        <p:spPr>
          <a:xfrm>
            <a:off x="7637653" y="962916"/>
            <a:ext cx="323102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(KB)</a:t>
            </a:r>
          </a:p>
        </p:txBody>
      </p:sp>
      <p:sp>
        <p:nvSpPr>
          <p:cNvPr id="259" name="Rectangle 258"/>
          <p:cNvSpPr/>
          <p:nvPr/>
        </p:nvSpPr>
        <p:spPr>
          <a:xfrm>
            <a:off x="5190847" y="1901762"/>
            <a:ext cx="323102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(KB)</a:t>
            </a:r>
          </a:p>
        </p:txBody>
      </p:sp>
      <p:sp>
        <p:nvSpPr>
          <p:cNvPr id="260" name="Rectangle 259"/>
          <p:cNvSpPr/>
          <p:nvPr/>
        </p:nvSpPr>
        <p:spPr>
          <a:xfrm>
            <a:off x="6502473" y="4985658"/>
            <a:ext cx="35836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(MS)</a:t>
            </a:r>
          </a:p>
        </p:txBody>
      </p:sp>
      <p:sp>
        <p:nvSpPr>
          <p:cNvPr id="261" name="Rectangle 260"/>
          <p:cNvSpPr/>
          <p:nvPr/>
        </p:nvSpPr>
        <p:spPr>
          <a:xfrm>
            <a:off x="7619112" y="5732697"/>
            <a:ext cx="35836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(MS)</a:t>
            </a:r>
          </a:p>
        </p:txBody>
      </p:sp>
      <p:sp>
        <p:nvSpPr>
          <p:cNvPr id="262" name="Rectangle 261"/>
          <p:cNvSpPr/>
          <p:nvPr/>
        </p:nvSpPr>
        <p:spPr>
          <a:xfrm>
            <a:off x="3841561" y="1809429"/>
            <a:ext cx="323102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(KB)</a:t>
            </a:r>
          </a:p>
        </p:txBody>
      </p:sp>
      <p:sp>
        <p:nvSpPr>
          <p:cNvPr id="263" name="Rectangle 262"/>
          <p:cNvSpPr/>
          <p:nvPr/>
        </p:nvSpPr>
        <p:spPr>
          <a:xfrm>
            <a:off x="5126860" y="4131532"/>
            <a:ext cx="35836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(MS)</a:t>
            </a:r>
          </a:p>
        </p:txBody>
      </p:sp>
      <p:sp>
        <p:nvSpPr>
          <p:cNvPr id="264" name="Rectangle 263"/>
          <p:cNvSpPr/>
          <p:nvPr/>
        </p:nvSpPr>
        <p:spPr>
          <a:xfrm>
            <a:off x="2964113" y="5078775"/>
            <a:ext cx="39042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(MO)</a:t>
            </a:r>
          </a:p>
        </p:txBody>
      </p:sp>
      <p:sp>
        <p:nvSpPr>
          <p:cNvPr id="265" name="Rectangle 264"/>
          <p:cNvSpPr/>
          <p:nvPr/>
        </p:nvSpPr>
        <p:spPr>
          <a:xfrm>
            <a:off x="4570628" y="5840774"/>
            <a:ext cx="299057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(SE)</a:t>
            </a:r>
          </a:p>
        </p:txBody>
      </p:sp>
      <p:sp>
        <p:nvSpPr>
          <p:cNvPr id="266" name="Rectangle 265"/>
          <p:cNvSpPr/>
          <p:nvPr/>
        </p:nvSpPr>
        <p:spPr>
          <a:xfrm>
            <a:off x="4521785" y="5644439"/>
            <a:ext cx="39042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(MO)</a:t>
            </a:r>
          </a:p>
        </p:txBody>
      </p:sp>
      <p:sp>
        <p:nvSpPr>
          <p:cNvPr id="267" name="Right Brace 266"/>
          <p:cNvSpPr/>
          <p:nvPr/>
        </p:nvSpPr>
        <p:spPr>
          <a:xfrm>
            <a:off x="8455919" y="94170"/>
            <a:ext cx="383281" cy="630663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" name="Rectangle 268"/>
          <p:cNvSpPr/>
          <p:nvPr/>
        </p:nvSpPr>
        <p:spPr>
          <a:xfrm>
            <a:off x="7457982" y="3697069"/>
            <a:ext cx="872803" cy="7386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Web</a:t>
            </a:r>
          </a:p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Interface</a:t>
            </a:r>
          </a:p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Visualization</a:t>
            </a:r>
          </a:p>
          <a:p>
            <a:pPr algn="ctr"/>
            <a:r>
              <a:rPr lang="en-US" sz="1200" b="1" dirty="0">
                <a:solidFill>
                  <a:srgbClr val="00B050"/>
                </a:solidFill>
              </a:rPr>
              <a:t>a</a:t>
            </a:r>
            <a:r>
              <a:rPr lang="en-US" sz="1200" b="1" dirty="0" smtClean="0">
                <a:solidFill>
                  <a:srgbClr val="00B050"/>
                </a:solidFill>
              </a:rPr>
              <a:t>nd control</a:t>
            </a:r>
          </a:p>
        </p:txBody>
      </p:sp>
      <p:cxnSp>
        <p:nvCxnSpPr>
          <p:cNvPr id="270" name="Curved Connector 269"/>
          <p:cNvCxnSpPr>
            <a:stCxn id="279" idx="6"/>
            <a:endCxn id="269" idx="2"/>
          </p:cNvCxnSpPr>
          <p:nvPr/>
        </p:nvCxnSpPr>
        <p:spPr>
          <a:xfrm flipH="1">
            <a:off x="7894384" y="3262700"/>
            <a:ext cx="923044" cy="1173033"/>
          </a:xfrm>
          <a:prstGeom prst="curvedConnector4">
            <a:avLst>
              <a:gd name="adj1" fmla="val -24766"/>
              <a:gd name="adj2" fmla="val 119488"/>
            </a:avLst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9" name="Oval 278"/>
          <p:cNvSpPr/>
          <p:nvPr/>
        </p:nvSpPr>
        <p:spPr>
          <a:xfrm>
            <a:off x="8625787" y="3124200"/>
            <a:ext cx="191641" cy="276999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/>
          <p:cNvSpPr/>
          <p:nvPr/>
        </p:nvSpPr>
        <p:spPr>
          <a:xfrm>
            <a:off x="1990048" y="1821997"/>
            <a:ext cx="39042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(MO)</a:t>
            </a:r>
          </a:p>
        </p:txBody>
      </p:sp>
      <p:sp>
        <p:nvSpPr>
          <p:cNvPr id="95" name="Rectangle 94"/>
          <p:cNvSpPr/>
          <p:nvPr/>
        </p:nvSpPr>
        <p:spPr>
          <a:xfrm>
            <a:off x="0" y="2302133"/>
            <a:ext cx="767005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7030A0"/>
                </a:solidFill>
              </a:rPr>
              <a:t>Structured </a:t>
            </a:r>
          </a:p>
          <a:p>
            <a:pPr algn="ctr"/>
            <a:r>
              <a:rPr lang="en-US" sz="1200" b="1" dirty="0" smtClean="0">
                <a:solidFill>
                  <a:srgbClr val="7030A0"/>
                </a:solidFill>
              </a:rPr>
              <a:t>expression</a:t>
            </a:r>
            <a:endParaRPr lang="en-US" sz="1200" b="1" dirty="0" smtClean="0">
              <a:solidFill>
                <a:srgbClr val="7030A0"/>
              </a:solidFill>
            </a:endParaRPr>
          </a:p>
          <a:p>
            <a:pPr algn="ctr"/>
            <a:r>
              <a:rPr lang="en-US" sz="1200" b="1" dirty="0" smtClean="0">
                <a:solidFill>
                  <a:srgbClr val="7030A0"/>
                </a:solidFill>
              </a:rPr>
              <a:t>data</a:t>
            </a:r>
            <a:endParaRPr lang="en-US" sz="1200" b="1" dirty="0">
              <a:solidFill>
                <a:srgbClr val="7030A0"/>
              </a:solidFill>
            </a:endParaRPr>
          </a:p>
        </p:txBody>
      </p:sp>
      <p:cxnSp>
        <p:nvCxnSpPr>
          <p:cNvPr id="96" name="Straight Arrow Connector 95"/>
          <p:cNvCxnSpPr>
            <a:stCxn id="95" idx="3"/>
          </p:cNvCxnSpPr>
          <p:nvPr/>
        </p:nvCxnSpPr>
        <p:spPr>
          <a:xfrm flipV="1">
            <a:off x="767005" y="2302133"/>
            <a:ext cx="1179844" cy="27699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urved Connector 21"/>
          <p:cNvCxnSpPr/>
          <p:nvPr/>
        </p:nvCxnSpPr>
        <p:spPr>
          <a:xfrm rot="5400000">
            <a:off x="864107" y="1536345"/>
            <a:ext cx="2335768" cy="306543"/>
          </a:xfrm>
          <a:prstGeom prst="curvedConnector3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Rectangle 102"/>
          <p:cNvSpPr/>
          <p:nvPr/>
        </p:nvSpPr>
        <p:spPr>
          <a:xfrm>
            <a:off x="1715626" y="2895600"/>
            <a:ext cx="100110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Phylogenetic 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Trees for genes</a:t>
            </a:r>
            <a:endParaRPr lang="en-US" sz="1200" dirty="0" smtClean="0">
              <a:solidFill>
                <a:srgbClr val="FF0000"/>
              </a:solidFill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1964581" y="2743200"/>
            <a:ext cx="39042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(MO)</a:t>
            </a:r>
          </a:p>
        </p:txBody>
      </p:sp>
      <p:cxnSp>
        <p:nvCxnSpPr>
          <p:cNvPr id="107" name="Straight Arrow Connector 106"/>
          <p:cNvCxnSpPr/>
          <p:nvPr/>
        </p:nvCxnSpPr>
        <p:spPr>
          <a:xfrm>
            <a:off x="1958668" y="3362932"/>
            <a:ext cx="4165" cy="24334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Rectangle 107"/>
          <p:cNvSpPr/>
          <p:nvPr/>
        </p:nvSpPr>
        <p:spPr>
          <a:xfrm>
            <a:off x="1823947" y="3603518"/>
            <a:ext cx="869213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Tree based</a:t>
            </a:r>
          </a:p>
          <a:p>
            <a:pPr algn="ctr"/>
            <a:r>
              <a:rPr lang="en-US" sz="1200" dirty="0" err="1" smtClean="0">
                <a:solidFill>
                  <a:srgbClr val="FF0000"/>
                </a:solidFill>
              </a:rPr>
              <a:t>reannotation</a:t>
            </a:r>
            <a:endParaRPr lang="en-US" sz="1200" dirty="0" smtClean="0">
              <a:solidFill>
                <a:srgbClr val="FF0000"/>
              </a:solidFill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2016026" y="3393881"/>
            <a:ext cx="574774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(SIFTER)</a:t>
            </a:r>
            <a:endParaRPr lang="en-US" sz="1200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25" name="Curved Connector 24"/>
          <p:cNvCxnSpPr>
            <a:stCxn id="108" idx="3"/>
          </p:cNvCxnSpPr>
          <p:nvPr/>
        </p:nvCxnSpPr>
        <p:spPr>
          <a:xfrm>
            <a:off x="2693160" y="3788184"/>
            <a:ext cx="771253" cy="2237256"/>
          </a:xfrm>
          <a:prstGeom prst="curved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9255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249</Words>
  <Application>Microsoft Office PowerPoint</Application>
  <PresentationFormat>On-screen Show (4:3)</PresentationFormat>
  <Paragraphs>151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Christopher</dc:creator>
  <cp:lastModifiedBy>Paramvir</cp:lastModifiedBy>
  <cp:revision>22</cp:revision>
  <dcterms:created xsi:type="dcterms:W3CDTF">2011-09-08T18:19:36Z</dcterms:created>
  <dcterms:modified xsi:type="dcterms:W3CDTF">2011-09-22T15:30:57Z</dcterms:modified>
</cp:coreProperties>
</file>