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Open Problems:</a:t>
            </a:r>
          </a:p>
          <a:p>
            <a:r>
              <a:rPr lang="en-US" sz="1200" dirty="0" smtClean="0"/>
              <a:t>1.) When an annotation is altered in </a:t>
            </a:r>
            <a:r>
              <a:rPr lang="en-US" sz="1200" dirty="0" err="1" smtClean="0"/>
              <a:t>Kbase</a:t>
            </a:r>
            <a:r>
              <a:rPr lang="en-US" sz="1200" dirty="0" smtClean="0"/>
              <a:t>, where do we store the altered annotations, and how do they get flushed back into the core?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CF4EFF-3E5B-43FB-9A1B-4F1D689FBD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94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Oval 482"/>
          <p:cNvSpPr/>
          <p:nvPr/>
        </p:nvSpPr>
        <p:spPr>
          <a:xfrm>
            <a:off x="4656351" y="316494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ounded Rectangle 121"/>
          <p:cNvSpPr/>
          <p:nvPr/>
        </p:nvSpPr>
        <p:spPr>
          <a:xfrm>
            <a:off x="-405593" y="542980"/>
            <a:ext cx="739263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RAST</a:t>
            </a:r>
            <a:endParaRPr lang="en-US" sz="1200" b="1" dirty="0"/>
          </a:p>
        </p:txBody>
      </p:sp>
      <p:cxnSp>
        <p:nvCxnSpPr>
          <p:cNvPr id="125" name="Straight Arrow Connector 124"/>
          <p:cNvCxnSpPr>
            <a:stCxn id="330" idx="3"/>
            <a:endCxn id="456" idx="2"/>
          </p:cNvCxnSpPr>
          <p:nvPr/>
        </p:nvCxnSpPr>
        <p:spPr>
          <a:xfrm>
            <a:off x="4023051" y="212467"/>
            <a:ext cx="180506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ounded Rectangle 131"/>
          <p:cNvSpPr/>
          <p:nvPr/>
        </p:nvSpPr>
        <p:spPr>
          <a:xfrm>
            <a:off x="-2262968" y="543070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KBase</a:t>
            </a:r>
            <a:endParaRPr lang="en-US" sz="1200" b="1" dirty="0"/>
          </a:p>
        </p:txBody>
      </p:sp>
      <p:cxnSp>
        <p:nvCxnSpPr>
          <p:cNvPr id="136" name="Straight Arrow Connector 135"/>
          <p:cNvCxnSpPr>
            <a:stCxn id="143" idx="3"/>
            <a:endCxn id="122" idx="1"/>
          </p:cNvCxnSpPr>
          <p:nvPr/>
        </p:nvCxnSpPr>
        <p:spPr>
          <a:xfrm>
            <a:off x="-581334" y="655494"/>
            <a:ext cx="175741" cy="1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-1272368" y="516994"/>
            <a:ext cx="691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genome</a:t>
            </a:r>
            <a:endParaRPr lang="en-US" sz="1200" dirty="0"/>
          </a:p>
        </p:txBody>
      </p:sp>
      <p:cxnSp>
        <p:nvCxnSpPr>
          <p:cNvPr id="144" name="Straight Arrow Connector 143"/>
          <p:cNvCxnSpPr>
            <a:stCxn id="132" idx="3"/>
            <a:endCxn id="143" idx="1"/>
          </p:cNvCxnSpPr>
          <p:nvPr/>
        </p:nvCxnSpPr>
        <p:spPr>
          <a:xfrm flipV="1">
            <a:off x="-1424769" y="655494"/>
            <a:ext cx="152401" cy="1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122" idx="3"/>
          </p:cNvCxnSpPr>
          <p:nvPr/>
        </p:nvCxnSpPr>
        <p:spPr>
          <a:xfrm flipV="1">
            <a:off x="333670" y="652220"/>
            <a:ext cx="184663" cy="5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endCxn id="225" idx="1"/>
          </p:cNvCxnSpPr>
          <p:nvPr/>
        </p:nvCxnSpPr>
        <p:spPr>
          <a:xfrm flipH="1">
            <a:off x="-3506420" y="1988492"/>
            <a:ext cx="3506420" cy="17257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/>
          <p:cNvSpPr txBox="1"/>
          <p:nvPr/>
        </p:nvSpPr>
        <p:spPr>
          <a:xfrm>
            <a:off x="-2205674" y="943119"/>
            <a:ext cx="6910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genome</a:t>
            </a:r>
            <a:endParaRPr lang="en-US" sz="1200" dirty="0"/>
          </a:p>
        </p:txBody>
      </p:sp>
      <p:cxnSp>
        <p:nvCxnSpPr>
          <p:cNvPr id="188" name="Straight Arrow Connector 187"/>
          <p:cNvCxnSpPr>
            <a:stCxn id="132" idx="2"/>
            <a:endCxn id="187" idx="0"/>
          </p:cNvCxnSpPr>
          <p:nvPr/>
        </p:nvCxnSpPr>
        <p:spPr>
          <a:xfrm flipH="1">
            <a:off x="-1860157" y="771669"/>
            <a:ext cx="16289" cy="171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/>
          <p:cNvCxnSpPr>
            <a:stCxn id="187" idx="3"/>
            <a:endCxn id="307" idx="1"/>
          </p:cNvCxnSpPr>
          <p:nvPr/>
        </p:nvCxnSpPr>
        <p:spPr>
          <a:xfrm>
            <a:off x="-1514640" y="1081619"/>
            <a:ext cx="166216" cy="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ounded Rectangle 224"/>
          <p:cNvSpPr/>
          <p:nvPr/>
        </p:nvSpPr>
        <p:spPr>
          <a:xfrm>
            <a:off x="-3506420" y="3599953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KBase</a:t>
            </a:r>
            <a:endParaRPr lang="en-US" sz="1200" b="1" dirty="0"/>
          </a:p>
        </p:txBody>
      </p:sp>
      <p:sp>
        <p:nvSpPr>
          <p:cNvPr id="231" name="TextBox 230"/>
          <p:cNvSpPr txBox="1"/>
          <p:nvPr/>
        </p:nvSpPr>
        <p:spPr>
          <a:xfrm>
            <a:off x="-319846" y="955537"/>
            <a:ext cx="872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regulons</a:t>
            </a:r>
            <a:endParaRPr lang="en-US" sz="1200" dirty="0"/>
          </a:p>
        </p:txBody>
      </p:sp>
      <p:cxnSp>
        <p:nvCxnSpPr>
          <p:cNvPr id="232" name="Straight Arrow Connector 231"/>
          <p:cNvCxnSpPr>
            <a:stCxn id="231" idx="3"/>
            <a:endCxn id="264" idx="1"/>
          </p:cNvCxnSpPr>
          <p:nvPr/>
        </p:nvCxnSpPr>
        <p:spPr>
          <a:xfrm flipH="1">
            <a:off x="-2279257" y="1094037"/>
            <a:ext cx="2831788" cy="1091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>
            <a:stCxn id="307" idx="3"/>
            <a:endCxn id="231" idx="1"/>
          </p:cNvCxnSpPr>
          <p:nvPr/>
        </p:nvCxnSpPr>
        <p:spPr>
          <a:xfrm>
            <a:off x="-510225" y="1085994"/>
            <a:ext cx="190379" cy="8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4" name="Rounded Rectangle 263"/>
          <p:cNvSpPr/>
          <p:nvPr/>
        </p:nvSpPr>
        <p:spPr>
          <a:xfrm>
            <a:off x="-2279257" y="2070874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KBase</a:t>
            </a:r>
            <a:endParaRPr lang="en-US" sz="1200" b="1" dirty="0"/>
          </a:p>
        </p:txBody>
      </p:sp>
      <p:sp>
        <p:nvSpPr>
          <p:cNvPr id="277" name="TextBox 276"/>
          <p:cNvSpPr txBox="1"/>
          <p:nvPr/>
        </p:nvSpPr>
        <p:spPr>
          <a:xfrm>
            <a:off x="-2460575" y="357257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RAST ID</a:t>
            </a:r>
            <a:endParaRPr lang="en-US" sz="1200" dirty="0"/>
          </a:p>
        </p:txBody>
      </p:sp>
      <p:sp>
        <p:nvSpPr>
          <p:cNvPr id="284" name="Rounded Rectangle 283"/>
          <p:cNvSpPr/>
          <p:nvPr/>
        </p:nvSpPr>
        <p:spPr>
          <a:xfrm>
            <a:off x="-1532902" y="3601830"/>
            <a:ext cx="739263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RAST</a:t>
            </a:r>
            <a:endParaRPr lang="en-US" sz="1200" b="1" dirty="0"/>
          </a:p>
        </p:txBody>
      </p:sp>
      <p:cxnSp>
        <p:nvCxnSpPr>
          <p:cNvPr id="285" name="Straight Arrow Connector 284"/>
          <p:cNvCxnSpPr>
            <a:stCxn id="225" idx="3"/>
            <a:endCxn id="277" idx="1"/>
          </p:cNvCxnSpPr>
          <p:nvPr/>
        </p:nvCxnSpPr>
        <p:spPr>
          <a:xfrm flipV="1">
            <a:off x="-2668221" y="3711070"/>
            <a:ext cx="207646" cy="31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277" idx="3"/>
            <a:endCxn id="284" idx="1"/>
          </p:cNvCxnSpPr>
          <p:nvPr/>
        </p:nvCxnSpPr>
        <p:spPr>
          <a:xfrm>
            <a:off x="-1774775" y="3711070"/>
            <a:ext cx="241873" cy="5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ounded Rectangle 292"/>
          <p:cNvSpPr/>
          <p:nvPr/>
        </p:nvSpPr>
        <p:spPr>
          <a:xfrm>
            <a:off x="-3089543" y="3691910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KBase</a:t>
            </a:r>
            <a:endParaRPr lang="en-US" sz="1200" b="1" dirty="0"/>
          </a:p>
        </p:txBody>
      </p:sp>
      <p:sp>
        <p:nvSpPr>
          <p:cNvPr id="296" name="TextBox 295"/>
          <p:cNvSpPr txBox="1"/>
          <p:nvPr/>
        </p:nvSpPr>
        <p:spPr>
          <a:xfrm>
            <a:off x="-4070619" y="3488356"/>
            <a:ext cx="795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all genome data</a:t>
            </a:r>
            <a:endParaRPr lang="en-US" sz="1200" dirty="0"/>
          </a:p>
        </p:txBody>
      </p:sp>
      <p:cxnSp>
        <p:nvCxnSpPr>
          <p:cNvPr id="297" name="Straight Arrow Connector 296"/>
          <p:cNvCxnSpPr>
            <a:stCxn id="296" idx="3"/>
            <a:endCxn id="293" idx="1"/>
          </p:cNvCxnSpPr>
          <p:nvPr/>
        </p:nvCxnSpPr>
        <p:spPr>
          <a:xfrm flipV="1">
            <a:off x="-3275281" y="3806210"/>
            <a:ext cx="185738" cy="5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Straight Arrow Connector 299"/>
          <p:cNvCxnSpPr>
            <a:stCxn id="284" idx="3"/>
            <a:endCxn id="296" idx="1"/>
          </p:cNvCxnSpPr>
          <p:nvPr/>
        </p:nvCxnSpPr>
        <p:spPr>
          <a:xfrm flipH="1">
            <a:off x="-4070619" y="3716130"/>
            <a:ext cx="3276980" cy="953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Rounded Rectangle 306"/>
          <p:cNvSpPr/>
          <p:nvPr/>
        </p:nvSpPr>
        <p:spPr>
          <a:xfrm>
            <a:off x="-1348424" y="971694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RegFAM</a:t>
            </a:r>
            <a:endParaRPr lang="en-US" sz="1200" b="1" dirty="0"/>
          </a:p>
        </p:txBody>
      </p:sp>
      <p:sp>
        <p:nvSpPr>
          <p:cNvPr id="318" name="Rounded Rectangle 317"/>
          <p:cNvSpPr/>
          <p:nvPr/>
        </p:nvSpPr>
        <p:spPr>
          <a:xfrm>
            <a:off x="-3089543" y="4555156"/>
            <a:ext cx="838199" cy="228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err="1" smtClean="0"/>
              <a:t>KBase</a:t>
            </a:r>
            <a:endParaRPr lang="en-US" sz="1200" b="1" dirty="0"/>
          </a:p>
        </p:txBody>
      </p:sp>
      <p:sp>
        <p:nvSpPr>
          <p:cNvPr id="327" name="Rounded Rectangle 326"/>
          <p:cNvSpPr/>
          <p:nvPr/>
        </p:nvSpPr>
        <p:spPr>
          <a:xfrm rot="16200000">
            <a:off x="1764378" y="4601982"/>
            <a:ext cx="243840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RegFAM</a:t>
            </a:r>
            <a:endParaRPr lang="en-US" sz="3000" b="1" dirty="0"/>
          </a:p>
        </p:txBody>
      </p:sp>
      <p:sp>
        <p:nvSpPr>
          <p:cNvPr id="330" name="Rectangle 329"/>
          <p:cNvSpPr/>
          <p:nvPr/>
        </p:nvSpPr>
        <p:spPr>
          <a:xfrm>
            <a:off x="3457575" y="120134"/>
            <a:ext cx="56547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4" name="Oval 333"/>
          <p:cNvSpPr/>
          <p:nvPr/>
        </p:nvSpPr>
        <p:spPr>
          <a:xfrm>
            <a:off x="4648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Rectangle 341"/>
          <p:cNvSpPr/>
          <p:nvPr/>
        </p:nvSpPr>
        <p:spPr>
          <a:xfrm>
            <a:off x="5058202" y="240268"/>
            <a:ext cx="56547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43" name="Straight Arrow Connector 342"/>
          <p:cNvCxnSpPr>
            <a:stCxn id="334" idx="6"/>
            <a:endCxn id="342" idx="1"/>
          </p:cNvCxnSpPr>
          <p:nvPr/>
        </p:nvCxnSpPr>
        <p:spPr>
          <a:xfrm>
            <a:off x="4800600" y="212677"/>
            <a:ext cx="257602" cy="2122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Oval 347"/>
          <p:cNvSpPr/>
          <p:nvPr/>
        </p:nvSpPr>
        <p:spPr>
          <a:xfrm>
            <a:off x="5911850" y="479779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9" name="Straight Arrow Connector 348"/>
          <p:cNvCxnSpPr>
            <a:stCxn id="342" idx="3"/>
            <a:endCxn id="348" idx="2"/>
          </p:cNvCxnSpPr>
          <p:nvPr/>
        </p:nvCxnSpPr>
        <p:spPr>
          <a:xfrm>
            <a:off x="5623677" y="424934"/>
            <a:ext cx="288173" cy="1310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Rectangle 357"/>
          <p:cNvSpPr/>
          <p:nvPr/>
        </p:nvSpPr>
        <p:spPr>
          <a:xfrm>
            <a:off x="4970229" y="730250"/>
            <a:ext cx="74142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0" name="Oval 379"/>
          <p:cNvSpPr/>
          <p:nvPr/>
        </p:nvSpPr>
        <p:spPr>
          <a:xfrm>
            <a:off x="4656351" y="202805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2" name="Straight Arrow Connector 381"/>
          <p:cNvCxnSpPr>
            <a:stCxn id="348" idx="2"/>
            <a:endCxn id="358" idx="3"/>
          </p:cNvCxnSpPr>
          <p:nvPr/>
        </p:nvCxnSpPr>
        <p:spPr>
          <a:xfrm flipH="1">
            <a:off x="5711650" y="555979"/>
            <a:ext cx="200200" cy="358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Oval 387"/>
          <p:cNvSpPr/>
          <p:nvPr/>
        </p:nvSpPr>
        <p:spPr>
          <a:xfrm>
            <a:off x="4648200" y="914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9" name="Straight Arrow Connector 388"/>
          <p:cNvCxnSpPr>
            <a:stCxn id="358" idx="1"/>
            <a:endCxn id="388" idx="6"/>
          </p:cNvCxnSpPr>
          <p:nvPr/>
        </p:nvCxnSpPr>
        <p:spPr>
          <a:xfrm flipH="1">
            <a:off x="4800600" y="914916"/>
            <a:ext cx="169629" cy="756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Rounded Rectangle 324"/>
          <p:cNvSpPr/>
          <p:nvPr/>
        </p:nvSpPr>
        <p:spPr>
          <a:xfrm rot="16200000">
            <a:off x="5662949" y="356851"/>
            <a:ext cx="1094701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RAST</a:t>
            </a:r>
            <a:endParaRPr lang="en-US" sz="3000" b="1" dirty="0"/>
          </a:p>
        </p:txBody>
      </p:sp>
      <p:sp>
        <p:nvSpPr>
          <p:cNvPr id="394" name="Rectangle 393"/>
          <p:cNvSpPr/>
          <p:nvPr/>
        </p:nvSpPr>
        <p:spPr>
          <a:xfrm>
            <a:off x="4977221" y="1230868"/>
            <a:ext cx="69967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</a:t>
            </a:r>
            <a:r>
              <a:rPr lang="en-US" sz="1200" dirty="0" smtClean="0">
                <a:solidFill>
                  <a:schemeClr val="tx1"/>
                </a:solidFill>
              </a:rPr>
              <a:t>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395" name="Straight Arrow Connector 394"/>
          <p:cNvCxnSpPr>
            <a:stCxn id="388" idx="6"/>
            <a:endCxn id="394" idx="1"/>
          </p:cNvCxnSpPr>
          <p:nvPr/>
        </p:nvCxnSpPr>
        <p:spPr>
          <a:xfrm>
            <a:off x="4800600" y="990600"/>
            <a:ext cx="176621" cy="424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Oval 399"/>
          <p:cNvSpPr/>
          <p:nvPr/>
        </p:nvSpPr>
        <p:spPr>
          <a:xfrm>
            <a:off x="5911850" y="1524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Rounded Rectangle 325"/>
          <p:cNvSpPr/>
          <p:nvPr/>
        </p:nvSpPr>
        <p:spPr>
          <a:xfrm rot="16200000">
            <a:off x="3953568" y="3267765"/>
            <a:ext cx="451347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Model SEED</a:t>
            </a:r>
            <a:endParaRPr lang="en-US" sz="3000" b="1" dirty="0"/>
          </a:p>
        </p:txBody>
      </p:sp>
      <p:cxnSp>
        <p:nvCxnSpPr>
          <p:cNvPr id="404" name="Straight Arrow Connector 403"/>
          <p:cNvCxnSpPr>
            <a:stCxn id="394" idx="3"/>
            <a:endCxn id="400" idx="2"/>
          </p:cNvCxnSpPr>
          <p:nvPr/>
        </p:nvCxnSpPr>
        <p:spPr>
          <a:xfrm>
            <a:off x="5676900" y="1415534"/>
            <a:ext cx="234950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4" name="Rectangle 413"/>
          <p:cNvSpPr/>
          <p:nvPr/>
        </p:nvSpPr>
        <p:spPr>
          <a:xfrm>
            <a:off x="5100590" y="16880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6" name="Oval 415"/>
          <p:cNvSpPr/>
          <p:nvPr/>
        </p:nvSpPr>
        <p:spPr>
          <a:xfrm>
            <a:off x="5911850" y="2438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Rectangle 416"/>
          <p:cNvSpPr/>
          <p:nvPr/>
        </p:nvSpPr>
        <p:spPr>
          <a:xfrm>
            <a:off x="5100587" y="2119868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18" name="Straight Arrow Connector 417"/>
          <p:cNvCxnSpPr>
            <a:stCxn id="400" idx="2"/>
            <a:endCxn id="414" idx="3"/>
          </p:cNvCxnSpPr>
          <p:nvPr/>
        </p:nvCxnSpPr>
        <p:spPr>
          <a:xfrm flipH="1">
            <a:off x="5553535" y="1600200"/>
            <a:ext cx="358315" cy="27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Arrow Connector 420"/>
          <p:cNvCxnSpPr>
            <a:stCxn id="414" idx="1"/>
            <a:endCxn id="380" idx="6"/>
          </p:cNvCxnSpPr>
          <p:nvPr/>
        </p:nvCxnSpPr>
        <p:spPr>
          <a:xfrm flipH="1">
            <a:off x="4808751" y="1872734"/>
            <a:ext cx="291839" cy="2315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Straight Arrow Connector 423"/>
          <p:cNvCxnSpPr>
            <a:stCxn id="380" idx="6"/>
            <a:endCxn id="417" idx="1"/>
          </p:cNvCxnSpPr>
          <p:nvPr/>
        </p:nvCxnSpPr>
        <p:spPr>
          <a:xfrm>
            <a:off x="4808751" y="2104251"/>
            <a:ext cx="291836" cy="200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Straight Arrow Connector 426"/>
          <p:cNvCxnSpPr>
            <a:stCxn id="417" idx="3"/>
            <a:endCxn id="416" idx="2"/>
          </p:cNvCxnSpPr>
          <p:nvPr/>
        </p:nvCxnSpPr>
        <p:spPr>
          <a:xfrm>
            <a:off x="5553532" y="2304534"/>
            <a:ext cx="358318" cy="21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Rectangle 431"/>
          <p:cNvSpPr/>
          <p:nvPr/>
        </p:nvSpPr>
        <p:spPr>
          <a:xfrm>
            <a:off x="5033742" y="25908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33" name="Straight Arrow Connector 432"/>
          <p:cNvCxnSpPr>
            <a:stCxn id="416" idx="2"/>
            <a:endCxn id="432" idx="3"/>
          </p:cNvCxnSpPr>
          <p:nvPr/>
        </p:nvCxnSpPr>
        <p:spPr>
          <a:xfrm flipH="1">
            <a:off x="5620377" y="2514600"/>
            <a:ext cx="291473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Arrow Connector 436"/>
          <p:cNvCxnSpPr>
            <a:stCxn id="432" idx="1"/>
            <a:endCxn id="483" idx="6"/>
          </p:cNvCxnSpPr>
          <p:nvPr/>
        </p:nvCxnSpPr>
        <p:spPr>
          <a:xfrm flipH="1">
            <a:off x="4808751" y="2775466"/>
            <a:ext cx="224991" cy="4656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Rounded Rectangle 440"/>
          <p:cNvSpPr/>
          <p:nvPr/>
        </p:nvSpPr>
        <p:spPr>
          <a:xfrm rot="16200000">
            <a:off x="1170802" y="4063733"/>
            <a:ext cx="669416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KBase</a:t>
            </a:r>
            <a:endParaRPr lang="en-US" sz="3000" b="1" dirty="0"/>
          </a:p>
        </p:txBody>
      </p:sp>
      <p:sp>
        <p:nvSpPr>
          <p:cNvPr id="447" name="Oval 446"/>
          <p:cNvSpPr/>
          <p:nvPr/>
        </p:nvSpPr>
        <p:spPr>
          <a:xfrm>
            <a:off x="5911852" y="3808866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Rectangle 449"/>
          <p:cNvSpPr/>
          <p:nvPr/>
        </p:nvSpPr>
        <p:spPr>
          <a:xfrm>
            <a:off x="5090265" y="3048000"/>
            <a:ext cx="58663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456" name="Oval 455"/>
          <p:cNvSpPr/>
          <p:nvPr/>
        </p:nvSpPr>
        <p:spPr>
          <a:xfrm>
            <a:off x="4203557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val 460"/>
          <p:cNvSpPr/>
          <p:nvPr/>
        </p:nvSpPr>
        <p:spPr>
          <a:xfrm>
            <a:off x="3124200" y="136477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2" name="Straight Arrow Connector 461"/>
          <p:cNvCxnSpPr>
            <a:stCxn id="461" idx="6"/>
            <a:endCxn id="330" idx="1"/>
          </p:cNvCxnSpPr>
          <p:nvPr/>
        </p:nvCxnSpPr>
        <p:spPr>
          <a:xfrm flipV="1">
            <a:off x="3276600" y="212467"/>
            <a:ext cx="180975" cy="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7" name="Rectangle 466"/>
          <p:cNvSpPr/>
          <p:nvPr/>
        </p:nvSpPr>
        <p:spPr>
          <a:xfrm>
            <a:off x="3324874" y="2650867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raw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1" name="Oval 470"/>
          <p:cNvSpPr/>
          <p:nvPr/>
        </p:nvSpPr>
        <p:spPr>
          <a:xfrm>
            <a:off x="3124200" y="2514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2" name="Straight Arrow Connector 471"/>
          <p:cNvCxnSpPr>
            <a:stCxn id="471" idx="6"/>
            <a:endCxn id="467" idx="1"/>
          </p:cNvCxnSpPr>
          <p:nvPr/>
        </p:nvCxnSpPr>
        <p:spPr>
          <a:xfrm>
            <a:off x="3276600" y="2590800"/>
            <a:ext cx="48274" cy="337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Straight Arrow Connector 475"/>
          <p:cNvCxnSpPr>
            <a:stCxn id="467" idx="3"/>
            <a:endCxn id="477" idx="2"/>
          </p:cNvCxnSpPr>
          <p:nvPr/>
        </p:nvCxnSpPr>
        <p:spPr>
          <a:xfrm>
            <a:off x="4117655" y="2927866"/>
            <a:ext cx="85902" cy="32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7" name="Oval 476"/>
          <p:cNvSpPr/>
          <p:nvPr/>
        </p:nvSpPr>
        <p:spPr>
          <a:xfrm>
            <a:off x="4203557" y="3171825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Rounded Rectangle 323"/>
          <p:cNvSpPr/>
          <p:nvPr/>
        </p:nvSpPr>
        <p:spPr>
          <a:xfrm rot="16200000">
            <a:off x="1170802" y="3156581"/>
            <a:ext cx="669416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/>
              <a:t>KBase</a:t>
            </a:r>
            <a:endParaRPr lang="en-US" sz="3000" b="1" dirty="0"/>
          </a:p>
        </p:txBody>
      </p:sp>
      <p:sp>
        <p:nvSpPr>
          <p:cNvPr id="459" name="Rounded Rectangle 458"/>
          <p:cNvSpPr/>
          <p:nvPr/>
        </p:nvSpPr>
        <p:spPr>
          <a:xfrm rot="16200000">
            <a:off x="1317311" y="1483039"/>
            <a:ext cx="3347080" cy="5333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/>
              <a:t>User</a:t>
            </a:r>
            <a:endParaRPr lang="en-US" sz="3000" b="1" dirty="0"/>
          </a:p>
        </p:txBody>
      </p:sp>
      <p:cxnSp>
        <p:nvCxnSpPr>
          <p:cNvPr id="484" name="Straight Arrow Connector 483"/>
          <p:cNvCxnSpPr>
            <a:stCxn id="483" idx="6"/>
            <a:endCxn id="450" idx="1"/>
          </p:cNvCxnSpPr>
          <p:nvPr/>
        </p:nvCxnSpPr>
        <p:spPr>
          <a:xfrm flipV="1">
            <a:off x="4808751" y="3232666"/>
            <a:ext cx="281514" cy="84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Arrow Connector 486"/>
          <p:cNvCxnSpPr>
            <a:stCxn id="450" idx="3"/>
            <a:endCxn id="447" idx="2"/>
          </p:cNvCxnSpPr>
          <p:nvPr/>
        </p:nvCxnSpPr>
        <p:spPr>
          <a:xfrm>
            <a:off x="5676900" y="3232666"/>
            <a:ext cx="234952" cy="6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Rectangle 495"/>
          <p:cNvSpPr/>
          <p:nvPr/>
        </p:nvSpPr>
        <p:spPr>
          <a:xfrm>
            <a:off x="4911794" y="3505200"/>
            <a:ext cx="79278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refined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phenotypes</a:t>
            </a:r>
          </a:p>
        </p:txBody>
      </p:sp>
      <p:cxnSp>
        <p:nvCxnSpPr>
          <p:cNvPr id="497" name="Straight Arrow Connector 496"/>
          <p:cNvCxnSpPr>
            <a:stCxn id="447" idx="2"/>
            <a:endCxn id="518" idx="3"/>
          </p:cNvCxnSpPr>
          <p:nvPr/>
        </p:nvCxnSpPr>
        <p:spPr>
          <a:xfrm flipH="1">
            <a:off x="5706861" y="3885066"/>
            <a:ext cx="204991" cy="426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Straight Arrow Connector 499"/>
          <p:cNvCxnSpPr>
            <a:stCxn id="483" idx="6"/>
            <a:endCxn id="496" idx="1"/>
          </p:cNvCxnSpPr>
          <p:nvPr/>
        </p:nvCxnSpPr>
        <p:spPr>
          <a:xfrm>
            <a:off x="4808751" y="3241145"/>
            <a:ext cx="103043" cy="541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8" name="Rectangle 517"/>
          <p:cNvSpPr/>
          <p:nvPr/>
        </p:nvSpPr>
        <p:spPr>
          <a:xfrm>
            <a:off x="4953000" y="4126468"/>
            <a:ext cx="75386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sp>
        <p:nvSpPr>
          <p:cNvPr id="522" name="Oval 521"/>
          <p:cNvSpPr/>
          <p:nvPr/>
        </p:nvSpPr>
        <p:spPr>
          <a:xfrm>
            <a:off x="4695174" y="4343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3" name="Straight Arrow Connector 522"/>
          <p:cNvCxnSpPr>
            <a:stCxn id="518" idx="1"/>
            <a:endCxn id="522" idx="6"/>
          </p:cNvCxnSpPr>
          <p:nvPr/>
        </p:nvCxnSpPr>
        <p:spPr>
          <a:xfrm flipH="1">
            <a:off x="4847574" y="4311134"/>
            <a:ext cx="105426" cy="108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8" name="Rectangle 527"/>
          <p:cNvSpPr/>
          <p:nvPr/>
        </p:nvSpPr>
        <p:spPr>
          <a:xfrm>
            <a:off x="6477000" y="1482264"/>
            <a:ext cx="1447800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Reconstruction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2" name="Rectangle 531"/>
          <p:cNvSpPr/>
          <p:nvPr/>
        </p:nvSpPr>
        <p:spPr>
          <a:xfrm>
            <a:off x="6477002" y="2390830"/>
            <a:ext cx="10667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Model </a:t>
            </a:r>
            <a:r>
              <a:rPr lang="en-US" sz="1200" dirty="0" err="1" smtClean="0">
                <a:solidFill>
                  <a:srgbClr val="C00000"/>
                </a:solidFill>
              </a:rPr>
              <a:t>gapfilling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33" name="Rectangle 532"/>
          <p:cNvSpPr/>
          <p:nvPr/>
        </p:nvSpPr>
        <p:spPr>
          <a:xfrm>
            <a:off x="6477002" y="3773922"/>
            <a:ext cx="13715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C00000"/>
                </a:solidFill>
              </a:rPr>
              <a:t>Flux Balance Analysis</a:t>
            </a:r>
            <a:endParaRPr lang="en-US" sz="1200" dirty="0">
              <a:solidFill>
                <a:srgbClr val="C00000"/>
              </a:solidFill>
            </a:endParaRPr>
          </a:p>
        </p:txBody>
      </p:sp>
      <p:cxnSp>
        <p:nvCxnSpPr>
          <p:cNvPr id="535" name="Straight Arrow Connector 534"/>
          <p:cNvCxnSpPr>
            <a:stCxn id="496" idx="3"/>
            <a:endCxn id="447" idx="2"/>
          </p:cNvCxnSpPr>
          <p:nvPr/>
        </p:nvCxnSpPr>
        <p:spPr>
          <a:xfrm>
            <a:off x="5704575" y="3782199"/>
            <a:ext cx="207277" cy="102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1" name="Oval 540"/>
          <p:cNvSpPr/>
          <p:nvPr/>
        </p:nvSpPr>
        <p:spPr>
          <a:xfrm>
            <a:off x="5911852" y="5181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Rectangle 543"/>
          <p:cNvSpPr/>
          <p:nvPr/>
        </p:nvSpPr>
        <p:spPr>
          <a:xfrm>
            <a:off x="4973693" y="4596429"/>
            <a:ext cx="75386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phenotype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</a:t>
            </a:r>
            <a:r>
              <a:rPr lang="en-US" sz="1200" dirty="0" smtClean="0">
                <a:solidFill>
                  <a:schemeClr val="tx1"/>
                </a:solidFill>
              </a:rPr>
              <a:t>ata and 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predictions</a:t>
            </a:r>
          </a:p>
        </p:txBody>
      </p:sp>
      <p:cxnSp>
        <p:nvCxnSpPr>
          <p:cNvPr id="545" name="Straight Arrow Connector 544"/>
          <p:cNvCxnSpPr>
            <a:stCxn id="522" idx="6"/>
            <a:endCxn id="544" idx="1"/>
          </p:cNvCxnSpPr>
          <p:nvPr/>
        </p:nvCxnSpPr>
        <p:spPr>
          <a:xfrm>
            <a:off x="4847574" y="4419600"/>
            <a:ext cx="126119" cy="4538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8" name="Straight Arrow Connector 547"/>
          <p:cNvCxnSpPr>
            <a:stCxn id="544" idx="3"/>
            <a:endCxn id="541" idx="2"/>
          </p:cNvCxnSpPr>
          <p:nvPr/>
        </p:nvCxnSpPr>
        <p:spPr>
          <a:xfrm>
            <a:off x="5727554" y="4873428"/>
            <a:ext cx="184298" cy="3843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2" name="Rectangle 551"/>
          <p:cNvSpPr/>
          <p:nvPr/>
        </p:nvSpPr>
        <p:spPr>
          <a:xfrm>
            <a:off x="6477002" y="5142407"/>
            <a:ext cx="83819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C00000"/>
                </a:solidFill>
              </a:rPr>
              <a:t>Growmatch</a:t>
            </a:r>
            <a:endParaRPr lang="en-US" sz="1200" dirty="0">
              <a:solidFill>
                <a:srgbClr val="C00000"/>
              </a:solidFill>
            </a:endParaRPr>
          </a:p>
        </p:txBody>
      </p:sp>
      <p:sp>
        <p:nvSpPr>
          <p:cNvPr id="555" name="Rectangle 554"/>
          <p:cNvSpPr/>
          <p:nvPr/>
        </p:nvSpPr>
        <p:spPr>
          <a:xfrm>
            <a:off x="5032139" y="5334000"/>
            <a:ext cx="702886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econciled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sp>
        <p:nvSpPr>
          <p:cNvPr id="558" name="Oval 557"/>
          <p:cNvSpPr/>
          <p:nvPr/>
        </p:nvSpPr>
        <p:spPr>
          <a:xfrm>
            <a:off x="4695174" y="5665232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9" name="Straight Arrow Connector 558"/>
          <p:cNvCxnSpPr>
            <a:stCxn id="555" idx="1"/>
            <a:endCxn id="558" idx="6"/>
          </p:cNvCxnSpPr>
          <p:nvPr/>
        </p:nvCxnSpPr>
        <p:spPr>
          <a:xfrm flipH="1">
            <a:off x="4847574" y="5518666"/>
            <a:ext cx="184565" cy="222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2" name="Straight Arrow Connector 561"/>
          <p:cNvCxnSpPr>
            <a:stCxn id="541" idx="2"/>
            <a:endCxn id="555" idx="3"/>
          </p:cNvCxnSpPr>
          <p:nvPr/>
        </p:nvCxnSpPr>
        <p:spPr>
          <a:xfrm flipH="1">
            <a:off x="5735025" y="5257800"/>
            <a:ext cx="176827" cy="2608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4532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93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Christopher</cp:lastModifiedBy>
  <cp:revision>11</cp:revision>
  <dcterms:created xsi:type="dcterms:W3CDTF">2011-09-08T18:19:36Z</dcterms:created>
  <dcterms:modified xsi:type="dcterms:W3CDTF">2011-09-20T18:27:27Z</dcterms:modified>
</cp:coreProperties>
</file>