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57" r:id="rId3"/>
    <p:sldId id="263" r:id="rId4"/>
    <p:sldId id="261" r:id="rId5"/>
    <p:sldId id="264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6F85-C50F-4909-B7C2-0D9709AB2D5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F4EFF-3E5B-43FB-9A1B-4F1D689FB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4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55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1. Detailed (prose) description of the demonstration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6383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Narrative:</a:t>
            </a:r>
            <a:r>
              <a:rPr lang="en-US" dirty="0"/>
              <a:t> The user will either select or upload a genome along with phenotypic growth and/or structured expression data (</a:t>
            </a:r>
            <a:r>
              <a:rPr lang="en-US" dirty="0" err="1"/>
              <a:t>e.g</a:t>
            </a:r>
            <a:r>
              <a:rPr lang="en-US" dirty="0"/>
              <a:t> key-value pairs), and receive a user editable metabolic model in an environment that facilitates testing, </a:t>
            </a:r>
            <a:r>
              <a:rPr lang="en-US" dirty="0" err="1"/>
              <a:t>curation</a:t>
            </a:r>
            <a:r>
              <a:rPr lang="en-US" dirty="0"/>
              <a:t>, and cross-species comparisons. Within the </a:t>
            </a:r>
            <a:r>
              <a:rPr lang="en-US" dirty="0" err="1"/>
              <a:t>KBase</a:t>
            </a:r>
            <a:r>
              <a:rPr lang="en-US" dirty="0"/>
              <a:t> environment, the user will receive the following: an initial genome annotation, and a metabolic model based on the primary genome annotation with integrated regulatory elements (e.g. partial </a:t>
            </a:r>
            <a:r>
              <a:rPr lang="en-US" dirty="0" err="1"/>
              <a:t>regulon</a:t>
            </a:r>
            <a:r>
              <a:rPr lang="en-US" dirty="0"/>
              <a:t> reconstruction). The </a:t>
            </a:r>
            <a:r>
              <a:rPr lang="en-US" dirty="0" err="1"/>
              <a:t>KBase</a:t>
            </a:r>
            <a:r>
              <a:rPr lang="en-US" dirty="0"/>
              <a:t> environment will enable the reconciliation of metabolic models with experimental growth-data and the comparison of predicted </a:t>
            </a:r>
            <a:r>
              <a:rPr lang="en-US" dirty="0" err="1"/>
              <a:t>regulons</a:t>
            </a:r>
            <a:r>
              <a:rPr lang="en-US" dirty="0"/>
              <a:t> with experimental expression data. Additionally, </a:t>
            </a:r>
            <a:r>
              <a:rPr lang="en-US" dirty="0" err="1"/>
              <a:t>KBase</a:t>
            </a:r>
            <a:r>
              <a:rPr lang="en-US" dirty="0"/>
              <a:t> will enable the exploration of model and annotation alterations proposed by data reconciliation algorithms. The user will be presented with a species page summarizing primary data, models, </a:t>
            </a:r>
            <a:r>
              <a:rPr lang="en-US" dirty="0" err="1"/>
              <a:t>regulons</a:t>
            </a:r>
            <a:r>
              <a:rPr lang="en-US" dirty="0"/>
              <a:t>, and inferences derived from the models. This demo will illustrate how </a:t>
            </a:r>
            <a:r>
              <a:rPr lang="en-US" dirty="0" err="1"/>
              <a:t>Kbase</a:t>
            </a:r>
            <a:r>
              <a:rPr lang="en-US" dirty="0"/>
              <a:t> enables users to easily accomplish a task that is currently complex and requires significant expertise.</a:t>
            </a:r>
          </a:p>
        </p:txBody>
      </p:sp>
    </p:spTree>
    <p:extLst>
      <p:ext uri="{BB962C8B-B14F-4D97-AF65-F5344CB8AC3E}">
        <p14:creationId xmlns:p14="http://schemas.microsoft.com/office/powerpoint/2010/main" val="243491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487" y="402696"/>
            <a:ext cx="59881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Genome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09" y="2614136"/>
            <a:ext cx="767005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7030A0"/>
                </a:solidFill>
              </a:rPr>
              <a:t>g</a:t>
            </a:r>
            <a:r>
              <a:rPr lang="en-US" sz="1200" b="1" dirty="0" smtClean="0">
                <a:solidFill>
                  <a:srgbClr val="7030A0"/>
                </a:solidFill>
              </a:rPr>
              <a:t>rowth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9848" y="206362"/>
            <a:ext cx="858953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Gene calling,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f</a:t>
            </a:r>
            <a:r>
              <a:rPr lang="en-US" sz="1200" dirty="0" smtClean="0">
                <a:solidFill>
                  <a:srgbClr val="FF0000"/>
                </a:solidFill>
              </a:rPr>
              <a:t>unctional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assignment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85262" y="4544776"/>
            <a:ext cx="7492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Conversion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t</a:t>
            </a:r>
            <a:r>
              <a:rPr lang="en-US" sz="1200" dirty="0" smtClean="0">
                <a:solidFill>
                  <a:srgbClr val="FF0000"/>
                </a:solidFill>
              </a:rPr>
              <a:t>o growth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nogrowth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5647" y="295870"/>
            <a:ext cx="7157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0068" y="284202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33502" y="295870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 flipV="1">
            <a:off x="675305" y="483361"/>
            <a:ext cx="264543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1" idx="1"/>
          </p:cNvCxnSpPr>
          <p:nvPr/>
        </p:nvCxnSpPr>
        <p:spPr>
          <a:xfrm flipV="1">
            <a:off x="2861356" y="468868"/>
            <a:ext cx="36871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3"/>
            <a:endCxn id="12" idx="1"/>
          </p:cNvCxnSpPr>
          <p:nvPr/>
        </p:nvCxnSpPr>
        <p:spPr>
          <a:xfrm>
            <a:off x="4197320" y="468868"/>
            <a:ext cx="43618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85228" y="312971"/>
            <a:ext cx="61709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12" idx="3"/>
            <a:endCxn id="28" idx="1"/>
          </p:cNvCxnSpPr>
          <p:nvPr/>
        </p:nvCxnSpPr>
        <p:spPr>
          <a:xfrm>
            <a:off x="5086447" y="480536"/>
            <a:ext cx="398781" cy="171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9" idx="1"/>
          </p:cNvCxnSpPr>
          <p:nvPr/>
        </p:nvCxnSpPr>
        <p:spPr>
          <a:xfrm flipV="1">
            <a:off x="1798801" y="480536"/>
            <a:ext cx="346846" cy="28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200033" y="1143000"/>
            <a:ext cx="69294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prediction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210465" y="1219555"/>
            <a:ext cx="68268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Regulome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37" idx="3"/>
            <a:endCxn id="45" idx="1"/>
          </p:cNvCxnSpPr>
          <p:nvPr/>
        </p:nvCxnSpPr>
        <p:spPr>
          <a:xfrm flipV="1">
            <a:off x="4892980" y="1311888"/>
            <a:ext cx="317485" cy="1577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6400800" y="375378"/>
            <a:ext cx="61516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52" name="Straight Arrow Connector 51"/>
          <p:cNvCxnSpPr>
            <a:stCxn id="28" idx="3"/>
            <a:endCxn id="51" idx="1"/>
          </p:cNvCxnSpPr>
          <p:nvPr/>
        </p:nvCxnSpPr>
        <p:spPr>
          <a:xfrm>
            <a:off x="6102320" y="497637"/>
            <a:ext cx="298480" cy="624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6369605" y="1311888"/>
            <a:ext cx="67755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</a:t>
            </a:r>
            <a:r>
              <a:rPr lang="en-US" sz="1200" dirty="0" smtClean="0">
                <a:solidFill>
                  <a:srgbClr val="FF0000"/>
                </a:solidFill>
              </a:rPr>
              <a:t>onstrain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formation</a:t>
            </a:r>
          </a:p>
        </p:txBody>
      </p:sp>
      <p:cxnSp>
        <p:nvCxnSpPr>
          <p:cNvPr id="61" name="Straight Arrow Connector 60"/>
          <p:cNvCxnSpPr>
            <a:stCxn id="51" idx="2"/>
            <a:endCxn id="60" idx="0"/>
          </p:cNvCxnSpPr>
          <p:nvPr/>
        </p:nvCxnSpPr>
        <p:spPr>
          <a:xfrm>
            <a:off x="6708384" y="744710"/>
            <a:ext cx="0" cy="56717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5" idx="3"/>
            <a:endCxn id="60" idx="1"/>
          </p:cNvCxnSpPr>
          <p:nvPr/>
        </p:nvCxnSpPr>
        <p:spPr>
          <a:xfrm>
            <a:off x="5893152" y="1311888"/>
            <a:ext cx="476453" cy="2769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5444002" y="3378130"/>
            <a:ext cx="52732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RegFBA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71" name="Straight Arrow Connector 70"/>
          <p:cNvCxnSpPr>
            <a:stCxn id="60" idx="2"/>
            <a:endCxn id="70" idx="0"/>
          </p:cNvCxnSpPr>
          <p:nvPr/>
        </p:nvCxnSpPr>
        <p:spPr>
          <a:xfrm flipH="1">
            <a:off x="5707664" y="1865886"/>
            <a:ext cx="1000720" cy="15122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5193045" y="1752600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cxnSp>
        <p:nvCxnSpPr>
          <p:cNvPr id="77" name="Straight Arrow Connector 76"/>
          <p:cNvCxnSpPr>
            <a:stCxn id="45" idx="2"/>
            <a:endCxn id="76" idx="0"/>
          </p:cNvCxnSpPr>
          <p:nvPr/>
        </p:nvCxnSpPr>
        <p:spPr>
          <a:xfrm>
            <a:off x="5551809" y="1404221"/>
            <a:ext cx="10408" cy="34837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95" idx="0"/>
            <a:endCxn id="76" idx="2"/>
          </p:cNvCxnSpPr>
          <p:nvPr/>
        </p:nvCxnSpPr>
        <p:spPr>
          <a:xfrm flipV="1">
            <a:off x="5560098" y="2306598"/>
            <a:ext cx="2119" cy="30753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4276233" y="1752600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B050"/>
                </a:solidFill>
              </a:rPr>
              <a:t>Regulon</a:t>
            </a:r>
            <a:endParaRPr lang="en-US" sz="12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85" name="Straight Arrow Connector 84"/>
          <p:cNvCxnSpPr>
            <a:stCxn id="76" idx="1"/>
            <a:endCxn id="84" idx="3"/>
          </p:cNvCxnSpPr>
          <p:nvPr/>
        </p:nvCxnSpPr>
        <p:spPr>
          <a:xfrm flipH="1">
            <a:off x="5024195" y="2029599"/>
            <a:ext cx="16885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7398976" y="283045"/>
            <a:ext cx="60202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Flux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Coupling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analysis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3" name="Straight Arrow Connector 92"/>
          <p:cNvCxnSpPr>
            <a:stCxn id="51" idx="3"/>
            <a:endCxn id="92" idx="1"/>
          </p:cNvCxnSpPr>
          <p:nvPr/>
        </p:nvCxnSpPr>
        <p:spPr>
          <a:xfrm>
            <a:off x="7015968" y="560044"/>
            <a:ext cx="38300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329456" y="1371600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294760" y="284202"/>
            <a:ext cx="8136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Functionally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coupled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06" name="Straight Arrow Connector 105"/>
          <p:cNvCxnSpPr>
            <a:stCxn id="92" idx="3"/>
            <a:endCxn id="105" idx="1"/>
          </p:cNvCxnSpPr>
          <p:nvPr/>
        </p:nvCxnSpPr>
        <p:spPr>
          <a:xfrm>
            <a:off x="8001000" y="560044"/>
            <a:ext cx="293760" cy="115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05" idx="2"/>
            <a:endCxn id="101" idx="0"/>
          </p:cNvCxnSpPr>
          <p:nvPr/>
        </p:nvCxnSpPr>
        <p:spPr>
          <a:xfrm flipH="1">
            <a:off x="8698628" y="838200"/>
            <a:ext cx="2943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8319838" y="2341602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28" name="Straight Arrow Connector 127"/>
          <p:cNvCxnSpPr>
            <a:stCxn id="101" idx="2"/>
            <a:endCxn id="127" idx="0"/>
          </p:cNvCxnSpPr>
          <p:nvPr/>
        </p:nvCxnSpPr>
        <p:spPr>
          <a:xfrm flipH="1">
            <a:off x="8693819" y="1925598"/>
            <a:ext cx="4809" cy="4160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endCxn id="8" idx="1"/>
          </p:cNvCxnSpPr>
          <p:nvPr/>
        </p:nvCxnSpPr>
        <p:spPr>
          <a:xfrm>
            <a:off x="827014" y="3337244"/>
            <a:ext cx="1358248" cy="14845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3464413" y="4544776"/>
            <a:ext cx="66338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n</a:t>
            </a:r>
            <a:r>
              <a:rPr lang="en-US" sz="1200" dirty="0" err="1" smtClean="0">
                <a:solidFill>
                  <a:schemeClr val="tx1"/>
                </a:solidFill>
              </a:rPr>
              <a:t>ogrowth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calls</a:t>
            </a:r>
          </a:p>
        </p:txBody>
      </p:sp>
      <p:cxnSp>
        <p:nvCxnSpPr>
          <p:cNvPr id="156" name="Straight Arrow Connector 155"/>
          <p:cNvCxnSpPr>
            <a:stCxn id="8" idx="3"/>
            <a:endCxn id="155" idx="1"/>
          </p:cNvCxnSpPr>
          <p:nvPr/>
        </p:nvCxnSpPr>
        <p:spPr>
          <a:xfrm>
            <a:off x="2934506" y="4821775"/>
            <a:ext cx="5299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4637546" y="4544776"/>
            <a:ext cx="73186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FBA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Phenotype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simulation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63" name="Straight Arrow Connector 162"/>
          <p:cNvCxnSpPr>
            <a:stCxn id="70" idx="2"/>
            <a:endCxn id="162" idx="0"/>
          </p:cNvCxnSpPr>
          <p:nvPr/>
        </p:nvCxnSpPr>
        <p:spPr>
          <a:xfrm flipH="1">
            <a:off x="5003480" y="3747462"/>
            <a:ext cx="704184" cy="79731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55" idx="3"/>
            <a:endCxn id="162" idx="1"/>
          </p:cNvCxnSpPr>
          <p:nvPr/>
        </p:nvCxnSpPr>
        <p:spPr>
          <a:xfrm>
            <a:off x="4127801" y="4821775"/>
            <a:ext cx="5097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6078625" y="4544776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71" name="Straight Arrow Connector 170"/>
          <p:cNvCxnSpPr>
            <a:stCxn id="162" idx="3"/>
            <a:endCxn id="170" idx="1"/>
          </p:cNvCxnSpPr>
          <p:nvPr/>
        </p:nvCxnSpPr>
        <p:spPr>
          <a:xfrm>
            <a:off x="5369413" y="4821775"/>
            <a:ext cx="7092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6055213" y="5535376"/>
            <a:ext cx="78643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Growmatch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82" name="Straight Arrow Connector 181"/>
          <p:cNvCxnSpPr>
            <a:stCxn id="170" idx="2"/>
            <a:endCxn id="181" idx="0"/>
          </p:cNvCxnSpPr>
          <p:nvPr/>
        </p:nvCxnSpPr>
        <p:spPr>
          <a:xfrm flipH="1">
            <a:off x="6448430" y="5098774"/>
            <a:ext cx="4176" cy="43660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7707829" y="5459176"/>
            <a:ext cx="74809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</p:txBody>
      </p:sp>
      <p:cxnSp>
        <p:nvCxnSpPr>
          <p:cNvPr id="188" name="Straight Arrow Connector 187"/>
          <p:cNvCxnSpPr>
            <a:stCxn id="181" idx="3"/>
            <a:endCxn id="187" idx="1"/>
          </p:cNvCxnSpPr>
          <p:nvPr/>
        </p:nvCxnSpPr>
        <p:spPr>
          <a:xfrm>
            <a:off x="6841647" y="5627709"/>
            <a:ext cx="866182" cy="16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6136592" y="6292911"/>
            <a:ext cx="63203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95" name="Straight Arrow Connector 194"/>
          <p:cNvCxnSpPr>
            <a:stCxn id="181" idx="2"/>
            <a:endCxn id="194" idx="0"/>
          </p:cNvCxnSpPr>
          <p:nvPr/>
        </p:nvCxnSpPr>
        <p:spPr>
          <a:xfrm>
            <a:off x="6448430" y="5720042"/>
            <a:ext cx="4178" cy="5728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4885957" y="6200578"/>
            <a:ext cx="64562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gene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search</a:t>
            </a:r>
          </a:p>
        </p:txBody>
      </p:sp>
      <p:cxnSp>
        <p:nvCxnSpPr>
          <p:cNvPr id="202" name="Straight Arrow Connector 201"/>
          <p:cNvCxnSpPr>
            <a:stCxn id="194" idx="1"/>
            <a:endCxn id="201" idx="3"/>
          </p:cNvCxnSpPr>
          <p:nvPr/>
        </p:nvCxnSpPr>
        <p:spPr>
          <a:xfrm flipH="1">
            <a:off x="5531582" y="6477577"/>
            <a:ext cx="60501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4709475" y="5382976"/>
            <a:ext cx="81233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Inconsistent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eaction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list</a:t>
            </a:r>
          </a:p>
        </p:txBody>
      </p:sp>
      <p:cxnSp>
        <p:nvCxnSpPr>
          <p:cNvPr id="209" name="Straight Arrow Connector 208"/>
          <p:cNvCxnSpPr>
            <a:stCxn id="181" idx="1"/>
            <a:endCxn id="208" idx="3"/>
          </p:cNvCxnSpPr>
          <p:nvPr/>
        </p:nvCxnSpPr>
        <p:spPr>
          <a:xfrm flipH="1">
            <a:off x="5521813" y="5627709"/>
            <a:ext cx="533400" cy="32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angle 214"/>
          <p:cNvSpPr/>
          <p:nvPr/>
        </p:nvSpPr>
        <p:spPr>
          <a:xfrm>
            <a:off x="3388213" y="5470844"/>
            <a:ext cx="89672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reassignment</a:t>
            </a:r>
          </a:p>
        </p:txBody>
      </p:sp>
      <p:cxnSp>
        <p:nvCxnSpPr>
          <p:cNvPr id="216" name="Straight Arrow Connector 215"/>
          <p:cNvCxnSpPr>
            <a:stCxn id="208" idx="1"/>
            <a:endCxn id="215" idx="3"/>
          </p:cNvCxnSpPr>
          <p:nvPr/>
        </p:nvCxnSpPr>
        <p:spPr>
          <a:xfrm flipH="1" flipV="1">
            <a:off x="4284933" y="5655510"/>
            <a:ext cx="424542" cy="44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>
            <a:off x="3517878" y="6324786"/>
            <a:ext cx="7642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annotation</a:t>
            </a:r>
          </a:p>
        </p:txBody>
      </p:sp>
      <p:cxnSp>
        <p:nvCxnSpPr>
          <p:cNvPr id="221" name="Straight Arrow Connector 220"/>
          <p:cNvCxnSpPr>
            <a:stCxn id="201" idx="1"/>
            <a:endCxn id="220" idx="3"/>
          </p:cNvCxnSpPr>
          <p:nvPr/>
        </p:nvCxnSpPr>
        <p:spPr>
          <a:xfrm flipH="1">
            <a:off x="4282126" y="6477577"/>
            <a:ext cx="603831" cy="3187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15" idx="2"/>
            <a:endCxn id="220" idx="0"/>
          </p:cNvCxnSpPr>
          <p:nvPr/>
        </p:nvCxnSpPr>
        <p:spPr>
          <a:xfrm>
            <a:off x="3836573" y="5840176"/>
            <a:ext cx="63429" cy="48461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Rectangle 233"/>
          <p:cNvSpPr/>
          <p:nvPr/>
        </p:nvSpPr>
        <p:spPr>
          <a:xfrm>
            <a:off x="7598248" y="6214570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235" name="Curved Connector 234"/>
          <p:cNvCxnSpPr>
            <a:stCxn id="220" idx="2"/>
            <a:endCxn id="234" idx="2"/>
          </p:cNvCxnSpPr>
          <p:nvPr/>
        </p:nvCxnSpPr>
        <p:spPr>
          <a:xfrm rot="5400000" flipH="1" flipV="1">
            <a:off x="5935830" y="4548074"/>
            <a:ext cx="110216" cy="4181872"/>
          </a:xfrm>
          <a:prstGeom prst="curvedConnector3">
            <a:avLst>
              <a:gd name="adj1" fmla="val -29630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234" idx="0"/>
            <a:endCxn id="187" idx="2"/>
          </p:cNvCxnSpPr>
          <p:nvPr/>
        </p:nvCxnSpPr>
        <p:spPr>
          <a:xfrm flipV="1">
            <a:off x="8081874" y="5828508"/>
            <a:ext cx="0" cy="386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3509089" y="162408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203767" y="76200"/>
            <a:ext cx="33111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(RA)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055484" y="5797997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4396915" y="1014596"/>
            <a:ext cx="308675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(RF)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2308287" y="435486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0" y="5380672"/>
            <a:ext cx="1878719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MS: Model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RA: RAST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SE: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RF: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RegFam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MO: Microbes Online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KB: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KBase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587989" y="128305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7543800" y="111595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8287498" y="1219200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6729794" y="1189159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502473" y="5339434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7619112" y="6086473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5176595" y="1580910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5126860" y="4485308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518480" y="524788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570628" y="6194550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521785" y="599821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7457982" y="4050845"/>
            <a:ext cx="872803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Web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Interface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Visualization</a:t>
            </a:r>
          </a:p>
          <a:p>
            <a:pPr algn="ctr"/>
            <a:r>
              <a:rPr lang="en-US" sz="1200" b="1" dirty="0">
                <a:solidFill>
                  <a:srgbClr val="00B050"/>
                </a:solidFill>
              </a:rPr>
              <a:t>a</a:t>
            </a:r>
            <a:r>
              <a:rPr lang="en-US" sz="1200" b="1" dirty="0" smtClean="0">
                <a:solidFill>
                  <a:srgbClr val="00B050"/>
                </a:solidFill>
              </a:rPr>
              <a:t>nd control</a:t>
            </a:r>
          </a:p>
        </p:txBody>
      </p:sp>
      <p:cxnSp>
        <p:nvCxnSpPr>
          <p:cNvPr id="270" name="Curved Connector 269"/>
          <p:cNvCxnSpPr>
            <a:stCxn id="9" idx="2"/>
            <a:endCxn id="103" idx="1"/>
          </p:cNvCxnSpPr>
          <p:nvPr/>
        </p:nvCxnSpPr>
        <p:spPr>
          <a:xfrm rot="5400000">
            <a:off x="1244694" y="1284490"/>
            <a:ext cx="1878096" cy="639520"/>
          </a:xfrm>
          <a:prstGeom prst="curvedConnector4">
            <a:avLst>
              <a:gd name="adj1" fmla="val 5525"/>
              <a:gd name="adj2" fmla="val 12085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Oval 278"/>
          <p:cNvSpPr/>
          <p:nvPr/>
        </p:nvSpPr>
        <p:spPr>
          <a:xfrm>
            <a:off x="8625787" y="3477976"/>
            <a:ext cx="191641" cy="27699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5176595" y="2614136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863982" y="2358632"/>
            <a:ext cx="100110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Phylogenetic 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Trees for genes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2130428" y="3221593"/>
            <a:ext cx="8692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 based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reannotation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1939826" y="3048000"/>
            <a:ext cx="57477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(SIFTER)</a:t>
            </a:r>
          </a:p>
        </p:txBody>
      </p:sp>
      <p:cxnSp>
        <p:nvCxnSpPr>
          <p:cNvPr id="25" name="Curved Connector 24"/>
          <p:cNvCxnSpPr>
            <a:stCxn id="108" idx="3"/>
            <a:endCxn id="215" idx="1"/>
          </p:cNvCxnSpPr>
          <p:nvPr/>
        </p:nvCxnSpPr>
        <p:spPr>
          <a:xfrm>
            <a:off x="2999641" y="3406259"/>
            <a:ext cx="388572" cy="2249251"/>
          </a:xfrm>
          <a:prstGeom prst="curvedConnector3">
            <a:avLst>
              <a:gd name="adj1" fmla="val 3319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5299" y="4003357"/>
            <a:ext cx="1148521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Algorithms/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computation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3820" y="4572000"/>
            <a:ext cx="951479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7030A0"/>
                </a:solidFill>
              </a:rPr>
              <a:t>User Input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9775" y="4841557"/>
            <a:ext cx="999569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Demo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deliverable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21620" y="3657600"/>
            <a:ext cx="1115883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Data objects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flipH="1" flipV="1">
            <a:off x="6502473" y="4283912"/>
            <a:ext cx="1142931" cy="114863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6087402" y="3729914"/>
            <a:ext cx="75424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Projection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Of other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Omics</a:t>
            </a:r>
            <a:r>
              <a:rPr lang="en-US" sz="1200" dirty="0" smtClean="0">
                <a:solidFill>
                  <a:srgbClr val="FF0000"/>
                </a:solidFill>
              </a:rPr>
              <a:t> data</a:t>
            </a:r>
          </a:p>
        </p:txBody>
      </p:sp>
      <p:cxnSp>
        <p:nvCxnSpPr>
          <p:cNvPr id="115" name="Straight Arrow Connector 114"/>
          <p:cNvCxnSpPr/>
          <p:nvPr/>
        </p:nvCxnSpPr>
        <p:spPr>
          <a:xfrm>
            <a:off x="6958345" y="4215888"/>
            <a:ext cx="479862" cy="107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/>
          <p:nvPr/>
        </p:nvSpPr>
        <p:spPr>
          <a:xfrm>
            <a:off x="6070419" y="2804742"/>
            <a:ext cx="69820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Additional</a:t>
            </a:r>
          </a:p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Omics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 sets</a:t>
            </a:r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6248400" y="3466385"/>
            <a:ext cx="4165" cy="243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6073851" y="264805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212617" y="3570309"/>
            <a:ext cx="62767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(MO/KB)</a:t>
            </a:r>
          </a:p>
        </p:txBody>
      </p:sp>
      <p:cxnSp>
        <p:nvCxnSpPr>
          <p:cNvPr id="123" name="Straight Arrow Connector 122"/>
          <p:cNvCxnSpPr>
            <a:stCxn id="124" idx="3"/>
            <a:endCxn id="289" idx="1"/>
          </p:cNvCxnSpPr>
          <p:nvPr/>
        </p:nvCxnSpPr>
        <p:spPr>
          <a:xfrm flipV="1">
            <a:off x="2775778" y="898267"/>
            <a:ext cx="457102" cy="4616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1972224" y="990600"/>
            <a:ext cx="803554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Compute</a:t>
            </a:r>
          </a:p>
          <a:p>
            <a:pPr algn="ctr"/>
            <a:r>
              <a:rPr lang="en-US" sz="1200" dirty="0" err="1">
                <a:solidFill>
                  <a:srgbClr val="FF0000"/>
                </a:solidFill>
              </a:rPr>
              <a:t>o</a:t>
            </a:r>
            <a:r>
              <a:rPr lang="en-US" sz="1200" dirty="0" err="1" smtClean="0">
                <a:solidFill>
                  <a:srgbClr val="FF0000"/>
                </a:solidFill>
              </a:rPr>
              <a:t>rthologs</a:t>
            </a:r>
            <a:r>
              <a:rPr lang="en-US" sz="1200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operons,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s</a:t>
            </a:r>
            <a:r>
              <a:rPr lang="en-US" sz="1200" dirty="0" smtClean="0">
                <a:solidFill>
                  <a:srgbClr val="FF0000"/>
                </a:solidFill>
              </a:rPr>
              <a:t>pecies tree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2438400" y="838200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cxnSp>
        <p:nvCxnSpPr>
          <p:cNvPr id="213" name="Straight Arrow Connector 212"/>
          <p:cNvCxnSpPr>
            <a:stCxn id="124" idx="3"/>
            <a:endCxn id="291" idx="1"/>
          </p:cNvCxnSpPr>
          <p:nvPr/>
        </p:nvCxnSpPr>
        <p:spPr>
          <a:xfrm flipV="1">
            <a:off x="2775778" y="1311533"/>
            <a:ext cx="466758" cy="483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>
            <a:stCxn id="124" idx="3"/>
            <a:endCxn id="292" idx="1"/>
          </p:cNvCxnSpPr>
          <p:nvPr/>
        </p:nvCxnSpPr>
        <p:spPr>
          <a:xfrm>
            <a:off x="2775778" y="1359932"/>
            <a:ext cx="498996" cy="4249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Rectangle 287"/>
          <p:cNvSpPr/>
          <p:nvPr/>
        </p:nvSpPr>
        <p:spPr>
          <a:xfrm>
            <a:off x="2428972" y="2177534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3232880" y="805934"/>
            <a:ext cx="653320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orthologs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290" name="Straight Arrow Connector 289"/>
          <p:cNvCxnSpPr>
            <a:stCxn id="289" idx="3"/>
            <a:endCxn id="37" idx="1"/>
          </p:cNvCxnSpPr>
          <p:nvPr/>
        </p:nvCxnSpPr>
        <p:spPr>
          <a:xfrm>
            <a:off x="3886200" y="898267"/>
            <a:ext cx="313833" cy="4293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angle 290"/>
          <p:cNvSpPr/>
          <p:nvPr/>
        </p:nvSpPr>
        <p:spPr>
          <a:xfrm>
            <a:off x="3242536" y="1219200"/>
            <a:ext cx="56746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operons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3274774" y="1600200"/>
            <a:ext cx="52187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Species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tree</a:t>
            </a:r>
          </a:p>
        </p:txBody>
      </p:sp>
      <p:cxnSp>
        <p:nvCxnSpPr>
          <p:cNvPr id="293" name="Straight Arrow Connector 292"/>
          <p:cNvCxnSpPr>
            <a:stCxn id="291" idx="3"/>
            <a:endCxn id="37" idx="1"/>
          </p:cNvCxnSpPr>
          <p:nvPr/>
        </p:nvCxnSpPr>
        <p:spPr>
          <a:xfrm>
            <a:off x="3810000" y="1311533"/>
            <a:ext cx="390033" cy="16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Arrow Connector 293"/>
          <p:cNvCxnSpPr>
            <a:stCxn id="292" idx="3"/>
            <a:endCxn id="37" idx="1"/>
          </p:cNvCxnSpPr>
          <p:nvPr/>
        </p:nvCxnSpPr>
        <p:spPr>
          <a:xfrm flipV="1">
            <a:off x="3796648" y="1327666"/>
            <a:ext cx="403385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Rectangle 306"/>
          <p:cNvSpPr/>
          <p:nvPr/>
        </p:nvSpPr>
        <p:spPr>
          <a:xfrm>
            <a:off x="8251" y="797004"/>
            <a:ext cx="1668149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Master Databases: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Gene trees (MO)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Species trees (MO)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FIGfams</a:t>
            </a:r>
            <a:r>
              <a:rPr lang="en-US" sz="1200" dirty="0" smtClean="0">
                <a:solidFill>
                  <a:schemeClr val="tx1"/>
                </a:solidFill>
              </a:rPr>
              <a:t> (SEED)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FIGfam</a:t>
            </a:r>
            <a:r>
              <a:rPr lang="en-US" sz="1200" dirty="0" smtClean="0">
                <a:solidFill>
                  <a:schemeClr val="tx1"/>
                </a:solidFill>
              </a:rPr>
              <a:t> annotation (SEED)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Genome annotations</a:t>
            </a:r>
          </a:p>
        </p:txBody>
      </p:sp>
      <p:cxnSp>
        <p:nvCxnSpPr>
          <p:cNvPr id="320" name="Straight Arrow Connector 319"/>
          <p:cNvCxnSpPr>
            <a:stCxn id="103" idx="0"/>
            <a:endCxn id="124" idx="2"/>
          </p:cNvCxnSpPr>
          <p:nvPr/>
        </p:nvCxnSpPr>
        <p:spPr>
          <a:xfrm flipV="1">
            <a:off x="2364536" y="1729264"/>
            <a:ext cx="9465" cy="6293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Arrow Connector 320"/>
          <p:cNvCxnSpPr>
            <a:stCxn id="103" idx="2"/>
            <a:endCxn id="108" idx="0"/>
          </p:cNvCxnSpPr>
          <p:nvPr/>
        </p:nvCxnSpPr>
        <p:spPr>
          <a:xfrm>
            <a:off x="2364536" y="2727964"/>
            <a:ext cx="200499" cy="4936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Rectangle 321"/>
          <p:cNvSpPr/>
          <p:nvPr/>
        </p:nvSpPr>
        <p:spPr>
          <a:xfrm>
            <a:off x="2057190" y="43934"/>
            <a:ext cx="914610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User </a:t>
            </a:r>
            <a:r>
              <a:rPr lang="en-US" sz="1200" b="1" dirty="0" err="1" smtClean="0">
                <a:solidFill>
                  <a:srgbClr val="00B050"/>
                </a:solidFill>
              </a:rPr>
              <a:t>curation</a:t>
            </a:r>
            <a:endParaRPr lang="en-US" sz="1200" b="1" dirty="0" smtClean="0">
              <a:solidFill>
                <a:srgbClr val="00B050"/>
              </a:solidFill>
            </a:endParaRPr>
          </a:p>
        </p:txBody>
      </p:sp>
      <p:cxnSp>
        <p:nvCxnSpPr>
          <p:cNvPr id="323" name="Curved Connector 322"/>
          <p:cNvCxnSpPr>
            <a:stCxn id="322" idx="1"/>
            <a:endCxn id="9" idx="1"/>
          </p:cNvCxnSpPr>
          <p:nvPr/>
        </p:nvCxnSpPr>
        <p:spPr>
          <a:xfrm rot="10800000" flipH="1" flipV="1">
            <a:off x="2057189" y="136266"/>
            <a:ext cx="88457" cy="344269"/>
          </a:xfrm>
          <a:prstGeom prst="curvedConnector3">
            <a:avLst>
              <a:gd name="adj1" fmla="val -258431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urved Connector 323"/>
          <p:cNvCxnSpPr>
            <a:stCxn id="9" idx="3"/>
            <a:endCxn id="322" idx="3"/>
          </p:cNvCxnSpPr>
          <p:nvPr/>
        </p:nvCxnSpPr>
        <p:spPr>
          <a:xfrm flipV="1">
            <a:off x="2861356" y="136267"/>
            <a:ext cx="110444" cy="344269"/>
          </a:xfrm>
          <a:prstGeom prst="curvedConnector3">
            <a:avLst>
              <a:gd name="adj1" fmla="val 306983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-74796" y="-304800"/>
            <a:ext cx="9218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2. Functional breakdown into specific computational and data processing steps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150" y="228600"/>
            <a:ext cx="69992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0</a:t>
            </a:r>
            <a:r>
              <a:rPr lang="en-US" dirty="0" smtClean="0"/>
              <a:t>.) Cores + list of key data types</a:t>
            </a:r>
          </a:p>
          <a:p>
            <a:r>
              <a:rPr lang="en-US" dirty="0" err="1" smtClean="0"/>
              <a:t>Kbase</a:t>
            </a:r>
            <a:r>
              <a:rPr lang="en-US" dirty="0" smtClean="0"/>
              <a:t>: </a:t>
            </a:r>
            <a:r>
              <a:rPr lang="en-US" dirty="0" err="1" smtClean="0"/>
              <a:t>integration_registration_of_key_data_from_cores</a:t>
            </a:r>
            <a:endParaRPr lang="en-US" dirty="0" smtClean="0"/>
          </a:p>
          <a:p>
            <a:r>
              <a:rPr lang="en-US" dirty="0" err="1" smtClean="0"/>
              <a:t>Kbase</a:t>
            </a:r>
            <a:r>
              <a:rPr lang="en-US" dirty="0" smtClean="0"/>
              <a:t> data objects + ID mappings (UIDs)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16728" y="4826675"/>
            <a:ext cx="885592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For </a:t>
            </a:r>
            <a:r>
              <a:rPr lang="en-US" b="1" dirty="0" smtClean="0"/>
              <a:t>each data type we have:</a:t>
            </a:r>
          </a:p>
          <a:p>
            <a:r>
              <a:rPr lang="en-US" dirty="0" smtClean="0"/>
              <a:t>1.) </a:t>
            </a:r>
            <a:r>
              <a:rPr lang="en-US" dirty="0" err="1" smtClean="0"/>
              <a:t>Kbase</a:t>
            </a:r>
            <a:r>
              <a:rPr lang="en-US" dirty="0" smtClean="0"/>
              <a:t> ID</a:t>
            </a:r>
          </a:p>
          <a:p>
            <a:r>
              <a:rPr lang="en-US" dirty="0" smtClean="0"/>
              <a:t>2.) Mappings to IDs in the cores</a:t>
            </a:r>
          </a:p>
          <a:p>
            <a:r>
              <a:rPr lang="en-US" dirty="0" smtClean="0"/>
              <a:t>3.) Data model for type</a:t>
            </a:r>
          </a:p>
          <a:p>
            <a:r>
              <a:rPr lang="en-US" dirty="0" smtClean="0"/>
              <a:t>4.) Process for pulling data from core</a:t>
            </a:r>
          </a:p>
          <a:p>
            <a:r>
              <a:rPr lang="en-US" dirty="0" smtClean="0"/>
              <a:t>5.) Periodic maintenance of data by registering new objects in cores into </a:t>
            </a:r>
            <a:r>
              <a:rPr lang="en-US" dirty="0" err="1" smtClean="0"/>
              <a:t>Kbase</a:t>
            </a:r>
            <a:endParaRPr lang="en-US" dirty="0" smtClean="0"/>
          </a:p>
          <a:p>
            <a:r>
              <a:rPr lang="en-US" dirty="0" smtClean="0"/>
              <a:t>6.) Privacy control and handling of ownership of </a:t>
            </a:r>
            <a:r>
              <a:rPr lang="en-US" dirty="0" smtClean="0"/>
              <a:t>data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22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ATOMIC WORKFLOWS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6729" y="1371600"/>
            <a:ext cx="42077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Data types:</a:t>
            </a:r>
          </a:p>
          <a:p>
            <a:r>
              <a:rPr lang="en-US" sz="1200" dirty="0" err="1"/>
              <a:t>Germoplasm</a:t>
            </a:r>
            <a:r>
              <a:rPr lang="en-US" sz="1200" dirty="0"/>
              <a:t> (P)</a:t>
            </a:r>
          </a:p>
          <a:p>
            <a:r>
              <a:rPr lang="en-US" sz="1200" dirty="0"/>
              <a:t>Sequence region – </a:t>
            </a:r>
            <a:r>
              <a:rPr lang="en-US" sz="1200" dirty="0" err="1"/>
              <a:t>contig</a:t>
            </a:r>
            <a:r>
              <a:rPr lang="en-US" sz="1200" dirty="0"/>
              <a:t> (M,P,C)</a:t>
            </a:r>
          </a:p>
          <a:p>
            <a:r>
              <a:rPr lang="en-US" sz="1200" dirty="0"/>
              <a:t>Assembly </a:t>
            </a:r>
            <a:r>
              <a:rPr lang="en-US" sz="1200" dirty="0" smtClean="0"/>
              <a:t>–coordinate </a:t>
            </a:r>
            <a:r>
              <a:rPr lang="en-US" sz="1200" dirty="0"/>
              <a:t>ordering of </a:t>
            </a:r>
            <a:r>
              <a:rPr lang="en-US" sz="1200" dirty="0" err="1"/>
              <a:t>contigs</a:t>
            </a:r>
            <a:r>
              <a:rPr lang="en-US" sz="1200" dirty="0"/>
              <a:t> (P)</a:t>
            </a:r>
          </a:p>
          <a:p>
            <a:r>
              <a:rPr lang="en-US" sz="1200" dirty="0"/>
              <a:t>Assembly component – assembly for an individual? (P)</a:t>
            </a:r>
          </a:p>
          <a:p>
            <a:r>
              <a:rPr lang="en-US" sz="1200" dirty="0"/>
              <a:t>Variation – probability of SNP at each position in sequence (P)</a:t>
            </a:r>
          </a:p>
          <a:p>
            <a:r>
              <a:rPr lang="en-US" sz="1200" dirty="0"/>
              <a:t>Individual (P)</a:t>
            </a:r>
          </a:p>
          <a:p>
            <a:r>
              <a:rPr lang="en-US" sz="1200" dirty="0"/>
              <a:t>Population (P)</a:t>
            </a:r>
          </a:p>
          <a:p>
            <a:r>
              <a:rPr lang="en-US" sz="1200" dirty="0"/>
              <a:t>Genome sequence (M,P,C)</a:t>
            </a:r>
          </a:p>
          <a:p>
            <a:r>
              <a:rPr lang="en-US" sz="1200" dirty="0"/>
              <a:t>Annotated genome (M,P,C)</a:t>
            </a:r>
          </a:p>
          <a:p>
            <a:r>
              <a:rPr lang="en-US" sz="1200" dirty="0"/>
              <a:t>Model (M,P,C)</a:t>
            </a:r>
          </a:p>
          <a:p>
            <a:r>
              <a:rPr lang="en-US" sz="1200" dirty="0"/>
              <a:t>Reaction (M,P,C)</a:t>
            </a:r>
          </a:p>
          <a:p>
            <a:r>
              <a:rPr lang="en-US" sz="1200" dirty="0"/>
              <a:t>Compound (M,P,C)</a:t>
            </a:r>
          </a:p>
          <a:p>
            <a:r>
              <a:rPr lang="en-US" sz="1200" dirty="0"/>
              <a:t>Features (M,P,C)</a:t>
            </a:r>
          </a:p>
          <a:p>
            <a:r>
              <a:rPr lang="en-US" sz="1200" dirty="0"/>
              <a:t>Sequence Features (P) </a:t>
            </a:r>
            <a:r>
              <a:rPr lang="en-US" sz="1200" dirty="0">
                <a:sym typeface="Wingdings"/>
              </a:rPr>
              <a:t></a:t>
            </a:r>
            <a:r>
              <a:rPr lang="en-US" sz="1200" dirty="0"/>
              <a:t> Feature?</a:t>
            </a:r>
          </a:p>
          <a:p>
            <a:r>
              <a:rPr lang="en-US" sz="1200" dirty="0" err="1"/>
              <a:t>CompositeFeatures</a:t>
            </a:r>
            <a:r>
              <a:rPr lang="en-US" sz="1200" dirty="0"/>
              <a:t> (P) </a:t>
            </a:r>
            <a:r>
              <a:rPr lang="en-US" sz="1200" dirty="0">
                <a:sym typeface="Wingdings"/>
              </a:rPr>
              <a:t></a:t>
            </a:r>
            <a:r>
              <a:rPr lang="en-US" sz="1200" dirty="0"/>
              <a:t> Feature</a:t>
            </a:r>
            <a:r>
              <a:rPr lang="en-US" sz="1200" dirty="0" smtClean="0"/>
              <a:t>?</a:t>
            </a:r>
          </a:p>
          <a:p>
            <a:r>
              <a:rPr lang="en-US" sz="1200" dirty="0" smtClean="0"/>
              <a:t>Observed Growth phenotype (M)</a:t>
            </a:r>
          </a:p>
          <a:p>
            <a:r>
              <a:rPr lang="en-US" sz="1200" dirty="0" smtClean="0"/>
              <a:t>Predicted growth phenotype (M)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4432017" y="1371600"/>
            <a:ext cx="420772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Transcript (M,P,C)</a:t>
            </a:r>
          </a:p>
          <a:p>
            <a:r>
              <a:rPr lang="en-US" sz="1200" dirty="0"/>
              <a:t>Protein (M,P,C)</a:t>
            </a:r>
          </a:p>
          <a:p>
            <a:r>
              <a:rPr lang="en-US" sz="1200" dirty="0" err="1"/>
              <a:t>Regulons</a:t>
            </a:r>
            <a:r>
              <a:rPr lang="en-US" sz="1200" dirty="0"/>
              <a:t> (M)</a:t>
            </a:r>
          </a:p>
          <a:p>
            <a:r>
              <a:rPr lang="en-US" sz="1200" dirty="0"/>
              <a:t>Protein families (M,P,C)</a:t>
            </a:r>
          </a:p>
          <a:p>
            <a:r>
              <a:rPr lang="en-US" sz="1200" dirty="0"/>
              <a:t>Gene trees (M,C)</a:t>
            </a:r>
          </a:p>
          <a:p>
            <a:r>
              <a:rPr lang="en-US" sz="1200" dirty="0"/>
              <a:t>Species trees (M,C)</a:t>
            </a:r>
          </a:p>
          <a:p>
            <a:r>
              <a:rPr lang="en-US" sz="1200" dirty="0"/>
              <a:t>Operons (M,C?)</a:t>
            </a:r>
          </a:p>
          <a:p>
            <a:r>
              <a:rPr lang="en-US" sz="1200" dirty="0"/>
              <a:t>Phenotypes – traits (M,P,C)</a:t>
            </a:r>
          </a:p>
          <a:p>
            <a:r>
              <a:rPr lang="en-US" sz="1200" dirty="0"/>
              <a:t>Composite phenotype – set of phenotypes in an individual (P)</a:t>
            </a:r>
          </a:p>
          <a:p>
            <a:r>
              <a:rPr lang="en-US" sz="1200" dirty="0"/>
              <a:t>Genotype - allele (P)</a:t>
            </a:r>
          </a:p>
          <a:p>
            <a:r>
              <a:rPr lang="en-US" sz="1200" dirty="0"/>
              <a:t>Composite genotype – set of alleles (P)</a:t>
            </a:r>
          </a:p>
          <a:p>
            <a:r>
              <a:rPr lang="en-US" sz="1200" dirty="0"/>
              <a:t>Set of genome reads (P,C)</a:t>
            </a:r>
          </a:p>
          <a:p>
            <a:r>
              <a:rPr lang="en-US" sz="1200" dirty="0"/>
              <a:t>Association – Genotypes -&gt; Phenotypes (M,P,C)</a:t>
            </a:r>
          </a:p>
          <a:p>
            <a:r>
              <a:rPr lang="en-US" sz="1200" dirty="0"/>
              <a:t>Regulatory network (P,M?)</a:t>
            </a:r>
          </a:p>
          <a:p>
            <a:r>
              <a:rPr lang="en-US" sz="1200" dirty="0"/>
              <a:t>PPI network (P,M) (Microbes Online?)</a:t>
            </a:r>
          </a:p>
          <a:p>
            <a:r>
              <a:rPr lang="en-US" sz="1200" dirty="0"/>
              <a:t>Abundance Profile (C)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0" y="1066800"/>
            <a:ext cx="922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Kbase</a:t>
            </a:r>
            <a:r>
              <a:rPr lang="en-US" b="1" dirty="0" smtClean="0"/>
              <a:t> </a:t>
            </a:r>
            <a:r>
              <a:rPr lang="en-US" b="1" dirty="0" err="1" smtClean="0"/>
              <a:t>Datatypes</a:t>
            </a:r>
            <a:r>
              <a:rPr lang="en-US" b="1" dirty="0" smtClean="0"/>
              <a:t>: (</a:t>
            </a:r>
            <a:r>
              <a:rPr lang="en-US" b="1" dirty="0" err="1" smtClean="0"/>
              <a:t>M:microbes</a:t>
            </a:r>
            <a:r>
              <a:rPr lang="en-US" b="1" dirty="0" smtClean="0"/>
              <a:t>, P: plants, C: communities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4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449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1.) Genome sequence</a:t>
            </a:r>
          </a:p>
          <a:p>
            <a:r>
              <a:rPr lang="en-US" dirty="0" smtClean="0"/>
              <a:t>RAST: </a:t>
            </a:r>
            <a:r>
              <a:rPr lang="en-US" dirty="0" err="1" smtClean="0"/>
              <a:t>annotate_genome_sequence</a:t>
            </a:r>
            <a:endParaRPr lang="en-US" dirty="0" smtClean="0"/>
          </a:p>
          <a:p>
            <a:r>
              <a:rPr lang="en-US" dirty="0" smtClean="0"/>
              <a:t>Annotated genome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923330"/>
            <a:ext cx="449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2.) Annotated genome</a:t>
            </a:r>
          </a:p>
          <a:p>
            <a:r>
              <a:rPr lang="en-US" dirty="0" err="1"/>
              <a:t>MicrobesOnline</a:t>
            </a:r>
            <a:r>
              <a:rPr lang="en-US" dirty="0"/>
              <a:t>:  </a:t>
            </a:r>
            <a:r>
              <a:rPr lang="en-US" dirty="0" err="1" smtClean="0"/>
              <a:t>compute_gene_tree</a:t>
            </a:r>
            <a:endParaRPr lang="en-US" dirty="0" smtClean="0"/>
          </a:p>
          <a:p>
            <a:r>
              <a:rPr lang="en-US" dirty="0" err="1" smtClean="0"/>
              <a:t>MicrobesOnline</a:t>
            </a:r>
            <a:r>
              <a:rPr lang="en-US" dirty="0" smtClean="0"/>
              <a:t>:  </a:t>
            </a:r>
            <a:r>
              <a:rPr lang="en-US" dirty="0" err="1" smtClean="0"/>
              <a:t>compute_species_tree</a:t>
            </a:r>
            <a:endParaRPr lang="en-US" dirty="0" smtClean="0"/>
          </a:p>
          <a:p>
            <a:r>
              <a:rPr lang="en-US" dirty="0" err="1" smtClean="0"/>
              <a:t>MicrobesOnline</a:t>
            </a:r>
            <a:r>
              <a:rPr lang="en-US" dirty="0"/>
              <a:t>:  </a:t>
            </a:r>
            <a:r>
              <a:rPr lang="en-US" dirty="0" err="1" smtClean="0"/>
              <a:t>compute_orthologs</a:t>
            </a:r>
            <a:endParaRPr lang="en-US" dirty="0" smtClean="0"/>
          </a:p>
          <a:p>
            <a:r>
              <a:rPr lang="en-US" dirty="0" err="1"/>
              <a:t>MicrobesOnline</a:t>
            </a:r>
            <a:r>
              <a:rPr lang="en-US" dirty="0"/>
              <a:t>:  </a:t>
            </a:r>
            <a:r>
              <a:rPr lang="en-US" dirty="0" err="1" smtClean="0"/>
              <a:t>compute_operons</a:t>
            </a:r>
            <a:endParaRPr lang="en-US" dirty="0" smtClean="0"/>
          </a:p>
          <a:p>
            <a:r>
              <a:rPr lang="en-US" dirty="0" err="1" smtClean="0"/>
              <a:t>RegFAM</a:t>
            </a:r>
            <a:r>
              <a:rPr lang="en-US" dirty="0" smtClean="0"/>
              <a:t>: </a:t>
            </a:r>
            <a:r>
              <a:rPr lang="en-US" dirty="0" err="1" smtClean="0"/>
              <a:t>compute_regulom</a:t>
            </a:r>
            <a:endParaRPr lang="en-US" dirty="0"/>
          </a:p>
          <a:p>
            <a:r>
              <a:rPr lang="en-US" dirty="0" err="1" smtClean="0"/>
              <a:t>Regulome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2895600"/>
            <a:ext cx="449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3.) Annotated genome</a:t>
            </a:r>
          </a:p>
          <a:p>
            <a:r>
              <a:rPr lang="en-US" dirty="0" smtClean="0"/>
              <a:t>Model SEED: </a:t>
            </a:r>
            <a:r>
              <a:rPr lang="en-US" dirty="0" err="1" smtClean="0"/>
              <a:t>compute_core_FBAmodel</a:t>
            </a:r>
            <a:endParaRPr lang="en-US" dirty="0" smtClean="0"/>
          </a:p>
          <a:p>
            <a:r>
              <a:rPr lang="en-US" dirty="0" smtClean="0"/>
              <a:t>Model SEED: </a:t>
            </a:r>
            <a:r>
              <a:rPr lang="en-US" dirty="0" err="1" smtClean="0"/>
              <a:t>compute_gapfilled_FBAmodel</a:t>
            </a:r>
            <a:endParaRPr lang="en-US" dirty="0" smtClean="0"/>
          </a:p>
          <a:p>
            <a:r>
              <a:rPr lang="en-US" dirty="0" err="1" smtClean="0"/>
              <a:t>Gapfilled</a:t>
            </a:r>
            <a:r>
              <a:rPr lang="en-US" dirty="0" smtClean="0"/>
              <a:t> FBA model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4105870"/>
            <a:ext cx="449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4.) </a:t>
            </a:r>
            <a:r>
              <a:rPr lang="en-US" dirty="0" err="1" smtClean="0"/>
              <a:t>Regulome+Gapfilled</a:t>
            </a:r>
            <a:r>
              <a:rPr lang="en-US" dirty="0" smtClean="0"/>
              <a:t> FBA model</a:t>
            </a:r>
          </a:p>
          <a:p>
            <a:r>
              <a:rPr lang="en-US" dirty="0" err="1" smtClean="0"/>
              <a:t>KBase</a:t>
            </a:r>
            <a:r>
              <a:rPr lang="en-US" dirty="0" smtClean="0"/>
              <a:t>: </a:t>
            </a:r>
            <a:r>
              <a:rPr lang="en-US" dirty="0" err="1" smtClean="0"/>
              <a:t>compute_RegFBA_model</a:t>
            </a:r>
            <a:endParaRPr lang="en-US" dirty="0"/>
          </a:p>
          <a:p>
            <a:r>
              <a:rPr lang="en-US" dirty="0" smtClean="0"/>
              <a:t>Regulatory FBA model (RFBA model)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5020270"/>
            <a:ext cx="449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5.) Raw growth phenotypes</a:t>
            </a:r>
          </a:p>
          <a:p>
            <a:r>
              <a:rPr lang="en-US" dirty="0" err="1" smtClean="0"/>
              <a:t>KBase</a:t>
            </a:r>
            <a:r>
              <a:rPr lang="en-US" dirty="0" smtClean="0"/>
              <a:t>: </a:t>
            </a:r>
            <a:r>
              <a:rPr lang="en-US" dirty="0" err="1" smtClean="0"/>
              <a:t>call_growth_phenotypes</a:t>
            </a:r>
            <a:endParaRPr lang="en-US" dirty="0" smtClean="0"/>
          </a:p>
          <a:p>
            <a:r>
              <a:rPr lang="en-US" dirty="0" smtClean="0"/>
              <a:t>Refined growth phenotypes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5934670"/>
            <a:ext cx="449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6.) Refined growth phenotypes + RFBA model</a:t>
            </a:r>
          </a:p>
          <a:p>
            <a:r>
              <a:rPr lang="en-US" dirty="0" err="1" smtClean="0"/>
              <a:t>KBase</a:t>
            </a:r>
            <a:r>
              <a:rPr lang="en-US" dirty="0" smtClean="0"/>
              <a:t>: </a:t>
            </a:r>
            <a:r>
              <a:rPr lang="en-US" dirty="0" err="1" smtClean="0"/>
              <a:t>reconcile_model_with_phenotypes</a:t>
            </a:r>
            <a:endParaRPr lang="en-US" dirty="0"/>
          </a:p>
          <a:p>
            <a:r>
              <a:rPr lang="en-US" dirty="0" smtClean="0"/>
              <a:t>New RFBA model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22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/>
              <a:t>ATOMIC </a:t>
            </a:r>
            <a:r>
              <a:rPr lang="en-US" b="1" dirty="0" smtClean="0"/>
              <a:t>WORKFLOWS CONTINUED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610100" y="1600200"/>
            <a:ext cx="45339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For each piece of the </a:t>
            </a:r>
            <a:r>
              <a:rPr lang="en-US" b="1" dirty="0" err="1" smtClean="0"/>
              <a:t>Kbase</a:t>
            </a:r>
            <a:r>
              <a:rPr lang="en-US" b="1" dirty="0" smtClean="0"/>
              <a:t> workflow, we need:</a:t>
            </a:r>
          </a:p>
          <a:p>
            <a:r>
              <a:rPr lang="en-US" dirty="0" smtClean="0"/>
              <a:t>1.) A </a:t>
            </a:r>
            <a:r>
              <a:rPr lang="en-US" dirty="0" err="1" smtClean="0"/>
              <a:t>KBase</a:t>
            </a:r>
            <a:r>
              <a:rPr lang="en-US" dirty="0" smtClean="0"/>
              <a:t> data model and ID for the input object</a:t>
            </a:r>
          </a:p>
          <a:p>
            <a:r>
              <a:rPr lang="en-US" dirty="0" smtClean="0"/>
              <a:t>2.) A </a:t>
            </a:r>
            <a:r>
              <a:rPr lang="en-US" dirty="0" err="1" smtClean="0"/>
              <a:t>Kbase</a:t>
            </a:r>
            <a:r>
              <a:rPr lang="en-US" dirty="0" smtClean="0"/>
              <a:t> data model and ID for the output object</a:t>
            </a:r>
          </a:p>
          <a:p>
            <a:r>
              <a:rPr lang="en-US" dirty="0" smtClean="0"/>
              <a:t>3.) Meta data for output object explaining how it was derived</a:t>
            </a:r>
          </a:p>
          <a:p>
            <a:r>
              <a:rPr lang="en-US" dirty="0" smtClean="0"/>
              <a:t>4.) </a:t>
            </a:r>
            <a:r>
              <a:rPr lang="en-US" dirty="0" err="1" smtClean="0"/>
              <a:t>Kbase</a:t>
            </a:r>
            <a:r>
              <a:rPr lang="en-US" dirty="0" smtClean="0"/>
              <a:t> adapter that translates </a:t>
            </a:r>
            <a:r>
              <a:rPr lang="en-US" dirty="0" err="1" smtClean="0"/>
              <a:t>Kbase</a:t>
            </a:r>
            <a:r>
              <a:rPr lang="en-US" dirty="0" smtClean="0"/>
              <a:t> data into input recognized by the core API</a:t>
            </a:r>
          </a:p>
          <a:p>
            <a:r>
              <a:rPr lang="en-US" dirty="0" smtClean="0"/>
              <a:t>5.) Core API </a:t>
            </a:r>
          </a:p>
          <a:p>
            <a:r>
              <a:rPr lang="en-US" dirty="0" smtClean="0"/>
              <a:t>6.) </a:t>
            </a:r>
            <a:r>
              <a:rPr lang="en-US" dirty="0" err="1" smtClean="0"/>
              <a:t>Kbase</a:t>
            </a:r>
            <a:r>
              <a:rPr lang="en-US" dirty="0" smtClean="0"/>
              <a:t> adapter that translates core API output into the </a:t>
            </a:r>
            <a:r>
              <a:rPr lang="en-US" dirty="0" err="1" smtClean="0"/>
              <a:t>Kbase</a:t>
            </a:r>
            <a:r>
              <a:rPr lang="en-US" dirty="0" smtClean="0"/>
              <a:t> object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6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893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7.) Expression data</a:t>
            </a:r>
          </a:p>
          <a:p>
            <a:r>
              <a:rPr lang="en-US" dirty="0" smtClean="0"/>
              <a:t>KB: </a:t>
            </a:r>
            <a:r>
              <a:rPr lang="en-US" dirty="0" err="1" smtClean="0"/>
              <a:t>Coexpression_analysis</a:t>
            </a:r>
            <a:endParaRPr lang="en-US" dirty="0" smtClean="0"/>
          </a:p>
          <a:p>
            <a:r>
              <a:rPr lang="en-US" dirty="0" err="1" smtClean="0"/>
              <a:t>Coexpressed</a:t>
            </a:r>
            <a:r>
              <a:rPr lang="en-US" dirty="0" smtClean="0"/>
              <a:t> operons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826653"/>
            <a:ext cx="678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10.) Refined growth phenotypes + Regulatory model</a:t>
            </a:r>
          </a:p>
          <a:p>
            <a:r>
              <a:rPr lang="en-US" dirty="0" smtClean="0"/>
              <a:t>Model SEED: </a:t>
            </a:r>
            <a:r>
              <a:rPr lang="en-US" dirty="0" err="1" smtClean="0"/>
              <a:t>simulate_growth_phenotypes</a:t>
            </a:r>
            <a:endParaRPr lang="en-US" dirty="0" smtClean="0"/>
          </a:p>
          <a:p>
            <a:r>
              <a:rPr lang="en-US" dirty="0" smtClean="0"/>
              <a:t>Model SEED: </a:t>
            </a:r>
            <a:r>
              <a:rPr lang="en-US" dirty="0" err="1" smtClean="0"/>
              <a:t>reconcile_model_with_growth_phenotypes</a:t>
            </a:r>
            <a:endParaRPr lang="en-US" dirty="0" smtClean="0"/>
          </a:p>
          <a:p>
            <a:r>
              <a:rPr lang="en-US" dirty="0" err="1" smtClean="0"/>
              <a:t>Gapfilled</a:t>
            </a:r>
            <a:r>
              <a:rPr lang="en-US" dirty="0" smtClean="0"/>
              <a:t> reactions + Inconsistent reactions + Reconciled model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090870"/>
            <a:ext cx="678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11.) </a:t>
            </a:r>
            <a:r>
              <a:rPr lang="en-US" dirty="0" err="1" smtClean="0"/>
              <a:t>Gapfilled</a:t>
            </a:r>
            <a:r>
              <a:rPr lang="en-US" dirty="0" smtClean="0"/>
              <a:t> reactions + Annotated genome</a:t>
            </a:r>
          </a:p>
          <a:p>
            <a:r>
              <a:rPr lang="en-US" dirty="0" err="1" smtClean="0"/>
              <a:t>KBase</a:t>
            </a:r>
            <a:r>
              <a:rPr lang="en-US" dirty="0" smtClean="0"/>
              <a:t>: </a:t>
            </a:r>
            <a:r>
              <a:rPr lang="en-US" dirty="0" err="1" smtClean="0"/>
              <a:t>find_gene_for_gap</a:t>
            </a:r>
            <a:endParaRPr lang="en-US" dirty="0" smtClean="0"/>
          </a:p>
          <a:p>
            <a:r>
              <a:rPr lang="en-US" dirty="0" smtClean="0"/>
              <a:t>New Annotated genome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953000"/>
            <a:ext cx="678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12.) Inconsistent reactions + Annotated genome</a:t>
            </a:r>
          </a:p>
          <a:p>
            <a:r>
              <a:rPr lang="en-US" dirty="0" err="1" smtClean="0"/>
              <a:t>KBase</a:t>
            </a:r>
            <a:r>
              <a:rPr lang="en-US" dirty="0" smtClean="0"/>
              <a:t>: </a:t>
            </a:r>
            <a:r>
              <a:rPr lang="en-US" dirty="0" err="1" smtClean="0"/>
              <a:t>identify_alternative_annotations</a:t>
            </a:r>
            <a:endParaRPr lang="en-US" dirty="0" smtClean="0"/>
          </a:p>
          <a:p>
            <a:r>
              <a:rPr lang="en-US" dirty="0" smtClean="0"/>
              <a:t>New Annotated genome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990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8.) </a:t>
            </a:r>
            <a:r>
              <a:rPr lang="en-US" dirty="0" err="1" smtClean="0"/>
              <a:t>Regulome</a:t>
            </a:r>
            <a:r>
              <a:rPr lang="en-US" dirty="0" smtClean="0"/>
              <a:t> + </a:t>
            </a:r>
            <a:r>
              <a:rPr lang="en-US" dirty="0" err="1" smtClean="0"/>
              <a:t>Coexpressed</a:t>
            </a:r>
            <a:r>
              <a:rPr lang="en-US" dirty="0" smtClean="0"/>
              <a:t> operons</a:t>
            </a:r>
          </a:p>
          <a:p>
            <a:r>
              <a:rPr lang="en-US" dirty="0" smtClean="0"/>
              <a:t>KB: </a:t>
            </a:r>
            <a:r>
              <a:rPr lang="en-US" dirty="0" err="1" smtClean="0"/>
              <a:t>compute_regulome_biclustering</a:t>
            </a:r>
            <a:endParaRPr lang="en-US" dirty="0" smtClean="0"/>
          </a:p>
          <a:p>
            <a:r>
              <a:rPr lang="en-US" dirty="0" smtClean="0"/>
              <a:t>Map&lt;</a:t>
            </a:r>
            <a:r>
              <a:rPr lang="en-US" dirty="0" err="1" smtClean="0"/>
              <a:t>regulon,biclusteringAnalysis</a:t>
            </a:r>
            <a:r>
              <a:rPr lang="en-US" dirty="0" smtClean="0"/>
              <a:t>&gt; </a:t>
            </a:r>
            <a:r>
              <a:rPr lang="en-US" dirty="0" err="1" smtClean="0"/>
              <a:t>expressionConsistencyTest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0" y="1905000"/>
            <a:ext cx="678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9.) RFBA model + </a:t>
            </a:r>
            <a:r>
              <a:rPr lang="en-US" dirty="0" err="1" smtClean="0"/>
              <a:t>Coexpressed</a:t>
            </a:r>
            <a:r>
              <a:rPr lang="en-US" dirty="0" smtClean="0"/>
              <a:t> operons</a:t>
            </a:r>
          </a:p>
          <a:p>
            <a:r>
              <a:rPr lang="en-US" dirty="0" smtClean="0"/>
              <a:t>Model SEED: </a:t>
            </a:r>
            <a:r>
              <a:rPr lang="en-US" dirty="0" err="1" smtClean="0"/>
              <a:t>computer_coupled_reactions</a:t>
            </a:r>
            <a:endParaRPr lang="en-US" dirty="0" smtClean="0"/>
          </a:p>
          <a:p>
            <a:r>
              <a:rPr lang="en-US" dirty="0" smtClean="0"/>
              <a:t>Map&lt;coupled reaction </a:t>
            </a:r>
            <a:r>
              <a:rPr lang="en-US" dirty="0" err="1" smtClean="0"/>
              <a:t>sets,bioclustering</a:t>
            </a:r>
            <a:r>
              <a:rPr lang="en-US" dirty="0" smtClean="0"/>
              <a:t> analysis&gt; </a:t>
            </a:r>
            <a:r>
              <a:rPr lang="en-US" dirty="0" err="1" smtClean="0"/>
              <a:t>fluxConsistencyTest</a:t>
            </a:r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5943600"/>
            <a:ext cx="678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13.) Phylogenetic gene trees + Annotated genome</a:t>
            </a:r>
          </a:p>
          <a:p>
            <a:r>
              <a:rPr lang="en-US" dirty="0" smtClean="0"/>
              <a:t>SIFTER: </a:t>
            </a:r>
            <a:r>
              <a:rPr lang="en-US" dirty="0" err="1" smtClean="0"/>
              <a:t>tree_based_annotation</a:t>
            </a:r>
            <a:endParaRPr lang="en-US" dirty="0" smtClean="0"/>
          </a:p>
          <a:p>
            <a:r>
              <a:rPr lang="en-US" dirty="0" smtClean="0"/>
              <a:t>New Annotated genome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22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/>
              <a:t>ATOMIC </a:t>
            </a:r>
            <a:r>
              <a:rPr lang="en-US" b="1" dirty="0" smtClean="0"/>
              <a:t>WORKFLOWS CONTINUED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47607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1.) What metadata do we need for each data object?</a:t>
            </a:r>
          </a:p>
          <a:p>
            <a:r>
              <a:rPr lang="en-US" dirty="0" smtClean="0"/>
              <a:t>2.) What goes into the persistent store or temporary store (user workbench)? What data in a persistent store is private?</a:t>
            </a:r>
            <a:endParaRPr lang="en-US" dirty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22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Potential Issues: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0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1021</Words>
  <Application>Microsoft Office PowerPoint</Application>
  <PresentationFormat>On-screen Show (4:3)</PresentationFormat>
  <Paragraphs>244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</dc:creator>
  <cp:lastModifiedBy>Christopher</cp:lastModifiedBy>
  <cp:revision>48</cp:revision>
  <dcterms:created xsi:type="dcterms:W3CDTF">2011-09-08T18:19:36Z</dcterms:created>
  <dcterms:modified xsi:type="dcterms:W3CDTF">2011-09-23T03:04:18Z</dcterms:modified>
</cp:coreProperties>
</file>