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72" r:id="rId3"/>
    <p:sldId id="273" r:id="rId4"/>
    <p:sldId id="278" r:id="rId5"/>
    <p:sldId id="1653" r:id="rId6"/>
    <p:sldId id="1654" r:id="rId7"/>
    <p:sldId id="258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tli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 autoAdjust="0"/>
    <p:restoredTop sz="80952"/>
  </p:normalViewPr>
  <p:slideViewPr>
    <p:cSldViewPr snapToGrid="0">
      <p:cViewPr varScale="1">
        <p:scale>
          <a:sx n="102" d="100"/>
          <a:sy n="102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0-02T08:33:28.390" idx="1">
    <p:pos x="3992" y="864"/>
    <p:text>line spacing above  headers is 3 pt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D6DDB-B582-45BC-AEB2-81D8D7F5073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D4912-29D5-44D4-8384-02726C7A01B5}">
      <dgm:prSet phldrT="[Text]"/>
      <dgm:spPr/>
      <dgm:t>
        <a:bodyPr/>
        <a:lstStyle/>
        <a:p>
          <a:r>
            <a:rPr lang="en-US" dirty="0"/>
            <a:t>ASCR Base Research, LDRD, Other</a:t>
          </a:r>
        </a:p>
      </dgm:t>
    </dgm:pt>
    <dgm:pt modelId="{C56F324A-DFF3-4CB0-84BC-E8CB70F82D0E}" type="parTrans" cxnId="{03AECD58-A1B5-4863-9859-5CA872491EC0}">
      <dgm:prSet/>
      <dgm:spPr/>
      <dgm:t>
        <a:bodyPr/>
        <a:lstStyle/>
        <a:p>
          <a:endParaRPr lang="en-US"/>
        </a:p>
      </dgm:t>
    </dgm:pt>
    <dgm:pt modelId="{6A2A6631-259E-44DF-949C-0538491B2C0D}" type="sibTrans" cxnId="{03AECD58-A1B5-4863-9859-5CA872491EC0}">
      <dgm:prSet/>
      <dgm:spPr/>
      <dgm:t>
        <a:bodyPr/>
        <a:lstStyle/>
        <a:p>
          <a:endParaRPr lang="en-US"/>
        </a:p>
      </dgm:t>
    </dgm:pt>
    <dgm:pt modelId="{05ECC7BD-6227-4A16-BCD7-B9E556F7D80E}">
      <dgm:prSet phldrT="[Text]"/>
      <dgm:spPr/>
      <dgm:t>
        <a:bodyPr/>
        <a:lstStyle/>
        <a:p>
          <a:r>
            <a:rPr lang="en-US" dirty="0"/>
            <a:t>Description </a:t>
          </a:r>
        </a:p>
      </dgm:t>
    </dgm:pt>
    <dgm:pt modelId="{4778EF86-69D7-4446-8948-7BD98CD8B2B7}" type="parTrans" cxnId="{BB653081-E2C2-4316-BE76-A1C8A6B8E103}">
      <dgm:prSet/>
      <dgm:spPr/>
      <dgm:t>
        <a:bodyPr/>
        <a:lstStyle/>
        <a:p>
          <a:endParaRPr lang="en-US"/>
        </a:p>
      </dgm:t>
    </dgm:pt>
    <dgm:pt modelId="{D68F93D0-9AEF-4D29-9C3F-9C7E14DBD585}" type="sibTrans" cxnId="{BB653081-E2C2-4316-BE76-A1C8A6B8E103}">
      <dgm:prSet/>
      <dgm:spPr/>
      <dgm:t>
        <a:bodyPr/>
        <a:lstStyle/>
        <a:p>
          <a:endParaRPr lang="en-US"/>
        </a:p>
      </dgm:t>
    </dgm:pt>
    <dgm:pt modelId="{A624D88D-5F57-444C-9DDB-76ECDE9FA93A}">
      <dgm:prSet phldrT="[Text]"/>
      <dgm:spPr/>
      <dgm:t>
        <a:bodyPr/>
        <a:lstStyle/>
        <a:p>
          <a:r>
            <a:rPr lang="en-US" dirty="0"/>
            <a:t>Timeline</a:t>
          </a:r>
        </a:p>
      </dgm:t>
    </dgm:pt>
    <dgm:pt modelId="{AA26571F-3FD3-4C53-A23A-56A786A63480}" type="parTrans" cxnId="{D30A77C3-8749-441A-BC4C-537BDCED3918}">
      <dgm:prSet/>
      <dgm:spPr/>
      <dgm:t>
        <a:bodyPr/>
        <a:lstStyle/>
        <a:p>
          <a:endParaRPr lang="en-US"/>
        </a:p>
      </dgm:t>
    </dgm:pt>
    <dgm:pt modelId="{923F188B-0608-4FEB-B8D0-3278360FE092}" type="sibTrans" cxnId="{D30A77C3-8749-441A-BC4C-537BDCED3918}">
      <dgm:prSet/>
      <dgm:spPr/>
      <dgm:t>
        <a:bodyPr/>
        <a:lstStyle/>
        <a:p>
          <a:endParaRPr lang="en-US"/>
        </a:p>
      </dgm:t>
    </dgm:pt>
    <dgm:pt modelId="{D231E90F-9711-4921-868D-264D86049AAA}">
      <dgm:prSet phldrT="[Text]"/>
      <dgm:spPr/>
      <dgm:t>
        <a:bodyPr/>
        <a:lstStyle/>
        <a:p>
          <a:r>
            <a:rPr lang="en-US" dirty="0"/>
            <a:t>Further Development (</a:t>
          </a:r>
          <a:r>
            <a:rPr lang="en-US" dirty="0" err="1"/>
            <a:t>SciDAC</a:t>
          </a:r>
          <a:r>
            <a:rPr lang="en-US" dirty="0"/>
            <a:t>)</a:t>
          </a:r>
        </a:p>
      </dgm:t>
    </dgm:pt>
    <dgm:pt modelId="{E134E656-76FE-473D-AD1F-3EDCDD1BDA39}" type="parTrans" cxnId="{80487F00-D68C-4D09-ACAC-2F2D36CEB47F}">
      <dgm:prSet/>
      <dgm:spPr/>
      <dgm:t>
        <a:bodyPr/>
        <a:lstStyle/>
        <a:p>
          <a:endParaRPr lang="en-US"/>
        </a:p>
      </dgm:t>
    </dgm:pt>
    <dgm:pt modelId="{2E949D34-A402-4747-8699-61D898061632}" type="sibTrans" cxnId="{80487F00-D68C-4D09-ACAC-2F2D36CEB47F}">
      <dgm:prSet/>
      <dgm:spPr/>
      <dgm:t>
        <a:bodyPr/>
        <a:lstStyle/>
        <a:p>
          <a:endParaRPr lang="en-US"/>
        </a:p>
      </dgm:t>
    </dgm:pt>
    <dgm:pt modelId="{3BF02642-78B3-49E3-96E1-1FAF908AFF46}">
      <dgm:prSet phldrT="[Text]"/>
      <dgm:spPr/>
      <dgm:t>
        <a:bodyPr/>
        <a:lstStyle/>
        <a:p>
          <a:r>
            <a:rPr lang="en-US" dirty="0"/>
            <a:t>Description</a:t>
          </a:r>
        </a:p>
      </dgm:t>
    </dgm:pt>
    <dgm:pt modelId="{00E33B9F-3CF2-452C-80C4-823AA873349D}" type="parTrans" cxnId="{F2E57F28-0FE4-481A-902F-50A51E0656D0}">
      <dgm:prSet/>
      <dgm:spPr/>
      <dgm:t>
        <a:bodyPr/>
        <a:lstStyle/>
        <a:p>
          <a:endParaRPr lang="en-US"/>
        </a:p>
      </dgm:t>
    </dgm:pt>
    <dgm:pt modelId="{11A1D36B-81D6-4ACB-95C9-03CB4ED67AD9}" type="sibTrans" cxnId="{F2E57F28-0FE4-481A-902F-50A51E0656D0}">
      <dgm:prSet/>
      <dgm:spPr/>
      <dgm:t>
        <a:bodyPr/>
        <a:lstStyle/>
        <a:p>
          <a:endParaRPr lang="en-US"/>
        </a:p>
      </dgm:t>
    </dgm:pt>
    <dgm:pt modelId="{294F3520-1BF4-4EE1-9701-BAB2832FE8C3}">
      <dgm:prSet phldrT="[Text]"/>
      <dgm:spPr/>
      <dgm:t>
        <a:bodyPr/>
        <a:lstStyle/>
        <a:p>
          <a:r>
            <a:rPr lang="en-US" dirty="0"/>
            <a:t>Outcome &amp; Impact</a:t>
          </a:r>
        </a:p>
      </dgm:t>
    </dgm:pt>
    <dgm:pt modelId="{AB1B65E8-696F-45A6-A303-EBFF2A2823A6}" type="parTrans" cxnId="{FDAF62E3-56DF-4C78-91CD-C16AAC0C2EB7}">
      <dgm:prSet/>
      <dgm:spPr/>
      <dgm:t>
        <a:bodyPr/>
        <a:lstStyle/>
        <a:p>
          <a:endParaRPr lang="en-US"/>
        </a:p>
      </dgm:t>
    </dgm:pt>
    <dgm:pt modelId="{83A96FF8-89F4-44C3-B8B3-F62E6E57CC16}" type="sibTrans" cxnId="{FDAF62E3-56DF-4C78-91CD-C16AAC0C2EB7}">
      <dgm:prSet/>
      <dgm:spPr/>
      <dgm:t>
        <a:bodyPr/>
        <a:lstStyle/>
        <a:p>
          <a:endParaRPr lang="en-US"/>
        </a:p>
      </dgm:t>
    </dgm:pt>
    <dgm:pt modelId="{7674AD3A-331F-4375-97AF-335EE9449A22}">
      <dgm:prSet phldrT="[Text]"/>
      <dgm:spPr/>
      <dgm:t>
        <a:bodyPr/>
        <a:lstStyle/>
        <a:p>
          <a:r>
            <a:rPr lang="en-US" dirty="0"/>
            <a:t>Big Science including </a:t>
          </a:r>
          <a:r>
            <a:rPr lang="en-US" dirty="0" err="1"/>
            <a:t>SciDAC</a:t>
          </a:r>
          <a:r>
            <a:rPr lang="en-US" dirty="0"/>
            <a:t> Partnerships</a:t>
          </a:r>
        </a:p>
      </dgm:t>
    </dgm:pt>
    <dgm:pt modelId="{574E39CB-3468-43C6-8DD8-BF5A96916408}" type="parTrans" cxnId="{0E91B4FE-60B7-4270-8EB7-2EEED318341F}">
      <dgm:prSet/>
      <dgm:spPr/>
      <dgm:t>
        <a:bodyPr/>
        <a:lstStyle/>
        <a:p>
          <a:endParaRPr lang="en-US"/>
        </a:p>
      </dgm:t>
    </dgm:pt>
    <dgm:pt modelId="{D1AA70A1-0EC7-4DB1-8A46-670C51A38A18}" type="sibTrans" cxnId="{0E91B4FE-60B7-4270-8EB7-2EEED318341F}">
      <dgm:prSet/>
      <dgm:spPr/>
      <dgm:t>
        <a:bodyPr/>
        <a:lstStyle/>
        <a:p>
          <a:endParaRPr lang="en-US"/>
        </a:p>
      </dgm:t>
    </dgm:pt>
    <dgm:pt modelId="{7AA39ED1-0672-4AD2-BF50-39F8EACA143C}">
      <dgm:prSet phldrT="[Text]"/>
      <dgm:spPr/>
      <dgm:t>
        <a:bodyPr/>
        <a:lstStyle/>
        <a:p>
          <a:r>
            <a:rPr lang="en-US" dirty="0"/>
            <a:t>ASCR Facilities</a:t>
          </a:r>
        </a:p>
      </dgm:t>
    </dgm:pt>
    <dgm:pt modelId="{8BA883B2-CD50-4379-99E4-C1001093F856}" type="parTrans" cxnId="{869BAB36-C953-48A8-AE50-C0F9BDE53C2E}">
      <dgm:prSet/>
      <dgm:spPr/>
      <dgm:t>
        <a:bodyPr/>
        <a:lstStyle/>
        <a:p>
          <a:endParaRPr lang="en-US"/>
        </a:p>
      </dgm:t>
    </dgm:pt>
    <dgm:pt modelId="{51350978-E1C6-456D-8C4B-BE809FBCB987}" type="sibTrans" cxnId="{869BAB36-C953-48A8-AE50-C0F9BDE53C2E}">
      <dgm:prSet/>
      <dgm:spPr/>
      <dgm:t>
        <a:bodyPr/>
        <a:lstStyle/>
        <a:p>
          <a:endParaRPr lang="en-US"/>
        </a:p>
      </dgm:t>
    </dgm:pt>
    <dgm:pt modelId="{1AE01C6D-4397-416F-896B-20C56DA5F318}">
      <dgm:prSet phldrT="[Text]"/>
      <dgm:spPr/>
      <dgm:t>
        <a:bodyPr/>
        <a:lstStyle/>
        <a:p>
          <a:r>
            <a:rPr lang="en-US" dirty="0"/>
            <a:t>Picture</a:t>
          </a:r>
        </a:p>
      </dgm:t>
    </dgm:pt>
    <dgm:pt modelId="{C1BF3180-8A81-4BFE-924C-DCF78A133A83}" type="parTrans" cxnId="{B96FB8C4-F5ED-49AD-BA1E-1DE3B32D6254}">
      <dgm:prSet/>
      <dgm:spPr/>
      <dgm:t>
        <a:bodyPr/>
        <a:lstStyle/>
        <a:p>
          <a:endParaRPr lang="en-US"/>
        </a:p>
      </dgm:t>
    </dgm:pt>
    <dgm:pt modelId="{C7150982-B99B-447D-9DB6-7811E2D88964}" type="sibTrans" cxnId="{B96FB8C4-F5ED-49AD-BA1E-1DE3B32D6254}">
      <dgm:prSet/>
      <dgm:spPr/>
      <dgm:t>
        <a:bodyPr/>
        <a:lstStyle/>
        <a:p>
          <a:endParaRPr lang="en-US"/>
        </a:p>
      </dgm:t>
    </dgm:pt>
    <dgm:pt modelId="{F0135CED-8009-4851-8B44-4086F3EB0F77}">
      <dgm:prSet phldrT="[Text]"/>
      <dgm:spPr/>
      <dgm:t>
        <a:bodyPr/>
        <a:lstStyle/>
        <a:p>
          <a:r>
            <a:rPr lang="en-US" dirty="0"/>
            <a:t>Timeline</a:t>
          </a:r>
        </a:p>
      </dgm:t>
    </dgm:pt>
    <dgm:pt modelId="{FC88A4FA-8AB9-4622-8CB2-411910CF4FF4}" type="parTrans" cxnId="{C9C311E6-0291-459F-985C-63273691B9F1}">
      <dgm:prSet/>
      <dgm:spPr/>
      <dgm:t>
        <a:bodyPr/>
        <a:lstStyle/>
        <a:p>
          <a:endParaRPr lang="en-US"/>
        </a:p>
      </dgm:t>
    </dgm:pt>
    <dgm:pt modelId="{2075D15B-99BB-47B3-976D-1A34EB803D88}" type="sibTrans" cxnId="{C9C311E6-0291-459F-985C-63273691B9F1}">
      <dgm:prSet/>
      <dgm:spPr/>
      <dgm:t>
        <a:bodyPr/>
        <a:lstStyle/>
        <a:p>
          <a:endParaRPr lang="en-US"/>
        </a:p>
      </dgm:t>
    </dgm:pt>
    <dgm:pt modelId="{8CCD60D5-FECD-46AC-B545-0889CBCD0C6F}">
      <dgm:prSet phldrT="[Text]"/>
      <dgm:spPr/>
      <dgm:t>
        <a:bodyPr/>
        <a:lstStyle/>
        <a:p>
          <a:r>
            <a:rPr lang="en-US" dirty="0"/>
            <a:t>Picture</a:t>
          </a:r>
        </a:p>
      </dgm:t>
    </dgm:pt>
    <dgm:pt modelId="{3CB0FAB4-5E33-4E1E-8630-C42244F440E2}" type="parTrans" cxnId="{2A3F6472-43CA-48C9-8E2D-57E937C95AFF}">
      <dgm:prSet/>
      <dgm:spPr/>
      <dgm:t>
        <a:bodyPr/>
        <a:lstStyle/>
        <a:p>
          <a:endParaRPr lang="en-US"/>
        </a:p>
      </dgm:t>
    </dgm:pt>
    <dgm:pt modelId="{443764D3-7AD9-4D73-B9E8-35CCB68DC653}" type="sibTrans" cxnId="{2A3F6472-43CA-48C9-8E2D-57E937C95AFF}">
      <dgm:prSet/>
      <dgm:spPr/>
      <dgm:t>
        <a:bodyPr/>
        <a:lstStyle/>
        <a:p>
          <a:endParaRPr lang="en-US"/>
        </a:p>
      </dgm:t>
    </dgm:pt>
    <dgm:pt modelId="{01C9E9DE-4996-496D-8D73-69C372088F34}">
      <dgm:prSet phldrT="[Text]"/>
      <dgm:spPr/>
      <dgm:t>
        <a:bodyPr/>
        <a:lstStyle/>
        <a:p>
          <a:r>
            <a:rPr lang="en-US" dirty="0"/>
            <a:t>Applied R&amp;D</a:t>
          </a:r>
        </a:p>
      </dgm:t>
    </dgm:pt>
    <dgm:pt modelId="{4447C4DB-E426-47A5-8ED9-1CFECE865367}" type="parTrans" cxnId="{21A32856-8A3C-414C-9569-30FD9EE1663F}">
      <dgm:prSet/>
      <dgm:spPr/>
      <dgm:t>
        <a:bodyPr/>
        <a:lstStyle/>
        <a:p>
          <a:endParaRPr lang="en-US"/>
        </a:p>
      </dgm:t>
    </dgm:pt>
    <dgm:pt modelId="{668956A1-B6CE-4635-A8FB-5938B76FE63A}" type="sibTrans" cxnId="{21A32856-8A3C-414C-9569-30FD9EE1663F}">
      <dgm:prSet/>
      <dgm:spPr/>
      <dgm:t>
        <a:bodyPr/>
        <a:lstStyle/>
        <a:p>
          <a:endParaRPr lang="en-US"/>
        </a:p>
      </dgm:t>
    </dgm:pt>
    <dgm:pt modelId="{72D75BEE-48AE-4BF2-9F07-0BAF9824916C}">
      <dgm:prSet phldrT="[Text]"/>
      <dgm:spPr/>
      <dgm:t>
        <a:bodyPr/>
        <a:lstStyle/>
        <a:p>
          <a:r>
            <a:rPr lang="en-US" dirty="0"/>
            <a:t>SBIR</a:t>
          </a:r>
        </a:p>
      </dgm:t>
    </dgm:pt>
    <dgm:pt modelId="{4228B155-C566-44FC-9B63-D4AA27A4BBAE}" type="parTrans" cxnId="{C5D34401-E6E7-4205-8C40-C6AB102E02B3}">
      <dgm:prSet/>
      <dgm:spPr/>
      <dgm:t>
        <a:bodyPr/>
        <a:lstStyle/>
        <a:p>
          <a:endParaRPr lang="en-US"/>
        </a:p>
      </dgm:t>
    </dgm:pt>
    <dgm:pt modelId="{F72BA50E-6DAC-45E9-A4A5-2D5CBC2C6CAB}" type="sibTrans" cxnId="{C5D34401-E6E7-4205-8C40-C6AB102E02B3}">
      <dgm:prSet/>
      <dgm:spPr/>
      <dgm:t>
        <a:bodyPr/>
        <a:lstStyle/>
        <a:p>
          <a:endParaRPr lang="en-US"/>
        </a:p>
      </dgm:t>
    </dgm:pt>
    <dgm:pt modelId="{D3815351-F7FC-4ACA-BA59-CAD2B80EC589}">
      <dgm:prSet phldrT="[Text]"/>
      <dgm:spPr/>
      <dgm:t>
        <a:bodyPr/>
        <a:lstStyle/>
        <a:p>
          <a:r>
            <a:rPr lang="en-US" dirty="0"/>
            <a:t>Industry</a:t>
          </a:r>
        </a:p>
      </dgm:t>
    </dgm:pt>
    <dgm:pt modelId="{FA5A1D63-5A08-47F6-B4CB-9261149AAB14}" type="parTrans" cxnId="{E694E12B-8F77-430E-B2D5-BCE29A25189D}">
      <dgm:prSet/>
      <dgm:spPr/>
      <dgm:t>
        <a:bodyPr/>
        <a:lstStyle/>
        <a:p>
          <a:endParaRPr lang="en-US"/>
        </a:p>
      </dgm:t>
    </dgm:pt>
    <dgm:pt modelId="{5A3182CF-64F6-43F5-8B76-CA4D2AF1BF91}" type="sibTrans" cxnId="{E694E12B-8F77-430E-B2D5-BCE29A25189D}">
      <dgm:prSet/>
      <dgm:spPr/>
      <dgm:t>
        <a:bodyPr/>
        <a:lstStyle/>
        <a:p>
          <a:endParaRPr lang="en-US"/>
        </a:p>
      </dgm:t>
    </dgm:pt>
    <dgm:pt modelId="{B93E9A22-1C05-473F-AB26-672C7C8F161C}">
      <dgm:prSet phldrT="[Text]"/>
      <dgm:spPr/>
      <dgm:t>
        <a:bodyPr/>
        <a:lstStyle/>
        <a:p>
          <a:r>
            <a:rPr lang="en-US" dirty="0"/>
            <a:t>ECP</a:t>
          </a:r>
        </a:p>
      </dgm:t>
    </dgm:pt>
    <dgm:pt modelId="{E3A06C54-BAAC-4758-892C-7AAE9EFC9653}" type="parTrans" cxnId="{B4CA092A-1621-4AFC-901D-AC4BF680312F}">
      <dgm:prSet/>
      <dgm:spPr/>
      <dgm:t>
        <a:bodyPr/>
        <a:lstStyle/>
        <a:p>
          <a:endParaRPr lang="en-US"/>
        </a:p>
      </dgm:t>
    </dgm:pt>
    <dgm:pt modelId="{07A22F46-14DC-4ED1-BE59-9BDDE081E0AB}" type="sibTrans" cxnId="{B4CA092A-1621-4AFC-901D-AC4BF680312F}">
      <dgm:prSet/>
      <dgm:spPr/>
      <dgm:t>
        <a:bodyPr/>
        <a:lstStyle/>
        <a:p>
          <a:endParaRPr lang="en-US"/>
        </a:p>
      </dgm:t>
    </dgm:pt>
    <dgm:pt modelId="{A4C73AC6-89D3-4F01-AAEA-3BE252F26AFD}" type="pres">
      <dgm:prSet presAssocID="{647D6DDB-B582-45BC-AEB2-81D8D7F50734}" presName="Name0" presStyleCnt="0">
        <dgm:presLayoutVars>
          <dgm:dir/>
          <dgm:resizeHandles val="exact"/>
        </dgm:presLayoutVars>
      </dgm:prSet>
      <dgm:spPr/>
    </dgm:pt>
    <dgm:pt modelId="{6CB663B2-2860-409F-85E2-8EB3880EE44B}" type="pres">
      <dgm:prSet presAssocID="{B61D4912-29D5-44D4-8384-02726C7A01B5}" presName="node" presStyleLbl="node1" presStyleIdx="0" presStyleCnt="3" custLinFactNeighborY="153">
        <dgm:presLayoutVars>
          <dgm:bulletEnabled val="1"/>
        </dgm:presLayoutVars>
      </dgm:prSet>
      <dgm:spPr/>
    </dgm:pt>
    <dgm:pt modelId="{C9B7B01B-4C62-46A8-AEA3-8D1ECD291410}" type="pres">
      <dgm:prSet presAssocID="{6A2A6631-259E-44DF-949C-0538491B2C0D}" presName="sibTrans" presStyleCnt="0"/>
      <dgm:spPr/>
    </dgm:pt>
    <dgm:pt modelId="{5359C181-033F-44C0-A3FB-7B6F0697B520}" type="pres">
      <dgm:prSet presAssocID="{D231E90F-9711-4921-868D-264D86049AAA}" presName="node" presStyleLbl="node1" presStyleIdx="1" presStyleCnt="3">
        <dgm:presLayoutVars>
          <dgm:bulletEnabled val="1"/>
        </dgm:presLayoutVars>
      </dgm:prSet>
      <dgm:spPr/>
    </dgm:pt>
    <dgm:pt modelId="{C13D21FD-E66E-4318-9F19-642CD0B2F27C}" type="pres">
      <dgm:prSet presAssocID="{2E949D34-A402-4747-8699-61D898061632}" presName="sibTrans" presStyleCnt="0"/>
      <dgm:spPr/>
    </dgm:pt>
    <dgm:pt modelId="{37902C2A-117B-4AE4-A3E5-E307027876D5}" type="pres">
      <dgm:prSet presAssocID="{294F3520-1BF4-4EE1-9701-BAB2832FE8C3}" presName="node" presStyleLbl="node1" presStyleIdx="2" presStyleCnt="3">
        <dgm:presLayoutVars>
          <dgm:bulletEnabled val="1"/>
        </dgm:presLayoutVars>
      </dgm:prSet>
      <dgm:spPr/>
    </dgm:pt>
  </dgm:ptLst>
  <dgm:cxnLst>
    <dgm:cxn modelId="{80487F00-D68C-4D09-ACAC-2F2D36CEB47F}" srcId="{647D6DDB-B582-45BC-AEB2-81D8D7F50734}" destId="{D231E90F-9711-4921-868D-264D86049AAA}" srcOrd="1" destOrd="0" parTransId="{E134E656-76FE-473D-AD1F-3EDCDD1BDA39}" sibTransId="{2E949D34-A402-4747-8699-61D898061632}"/>
    <dgm:cxn modelId="{C5D34401-E6E7-4205-8C40-C6AB102E02B3}" srcId="{294F3520-1BF4-4EE1-9701-BAB2832FE8C3}" destId="{72D75BEE-48AE-4BF2-9F07-0BAF9824916C}" srcOrd="3" destOrd="0" parTransId="{4228B155-C566-44FC-9B63-D4AA27A4BBAE}" sibTransId="{F72BA50E-6DAC-45E9-A4A5-2D5CBC2C6CAB}"/>
    <dgm:cxn modelId="{91EF300B-03F4-44B7-8056-61B116CA39EE}" type="presOf" srcId="{D3815351-F7FC-4ACA-BA59-CAD2B80EC589}" destId="{37902C2A-117B-4AE4-A3E5-E307027876D5}" srcOrd="0" destOrd="5" presId="urn:microsoft.com/office/officeart/2005/8/layout/hList6"/>
    <dgm:cxn modelId="{55827D0F-9202-4304-B43A-615EEE7E8216}" type="presOf" srcId="{8CCD60D5-FECD-46AC-B545-0889CBCD0C6F}" destId="{5359C181-033F-44C0-A3FB-7B6F0697B520}" srcOrd="0" destOrd="3" presId="urn:microsoft.com/office/officeart/2005/8/layout/hList6"/>
    <dgm:cxn modelId="{8FC97811-4E61-44C8-87DA-E25C2FB1C45D}" type="presOf" srcId="{B93E9A22-1C05-473F-AB26-672C7C8F161C}" destId="{37902C2A-117B-4AE4-A3E5-E307027876D5}" srcOrd="0" destOrd="6" presId="urn:microsoft.com/office/officeart/2005/8/layout/hList6"/>
    <dgm:cxn modelId="{BDA5DB1C-257B-416C-8252-65FF41C05D07}" type="presOf" srcId="{72D75BEE-48AE-4BF2-9F07-0BAF9824916C}" destId="{37902C2A-117B-4AE4-A3E5-E307027876D5}" srcOrd="0" destOrd="4" presId="urn:microsoft.com/office/officeart/2005/8/layout/hList6"/>
    <dgm:cxn modelId="{D0B40D23-621B-4EC5-9E54-2E2DAC58A67E}" type="presOf" srcId="{05ECC7BD-6227-4A16-BCD7-B9E556F7D80E}" destId="{6CB663B2-2860-409F-85E2-8EB3880EE44B}" srcOrd="0" destOrd="1" presId="urn:microsoft.com/office/officeart/2005/8/layout/hList6"/>
    <dgm:cxn modelId="{F2E57F28-0FE4-481A-902F-50A51E0656D0}" srcId="{D231E90F-9711-4921-868D-264D86049AAA}" destId="{3BF02642-78B3-49E3-96E1-1FAF908AFF46}" srcOrd="0" destOrd="0" parTransId="{00E33B9F-3CF2-452C-80C4-823AA873349D}" sibTransId="{11A1D36B-81D6-4ACB-95C9-03CB4ED67AD9}"/>
    <dgm:cxn modelId="{B4CA092A-1621-4AFC-901D-AC4BF680312F}" srcId="{294F3520-1BF4-4EE1-9701-BAB2832FE8C3}" destId="{B93E9A22-1C05-473F-AB26-672C7C8F161C}" srcOrd="5" destOrd="0" parTransId="{E3A06C54-BAAC-4758-892C-7AAE9EFC9653}" sibTransId="{07A22F46-14DC-4ED1-BE59-9BDDE081E0AB}"/>
    <dgm:cxn modelId="{E694E12B-8F77-430E-B2D5-BCE29A25189D}" srcId="{294F3520-1BF4-4EE1-9701-BAB2832FE8C3}" destId="{D3815351-F7FC-4ACA-BA59-CAD2B80EC589}" srcOrd="4" destOrd="0" parTransId="{FA5A1D63-5A08-47F6-B4CB-9261149AAB14}" sibTransId="{5A3182CF-64F6-43F5-8B76-CA4D2AF1BF91}"/>
    <dgm:cxn modelId="{A155472D-B5B9-482B-A781-6C75FFBB9469}" type="presOf" srcId="{647D6DDB-B582-45BC-AEB2-81D8D7F50734}" destId="{A4C73AC6-89D3-4F01-AAEA-3BE252F26AFD}" srcOrd="0" destOrd="0" presId="urn:microsoft.com/office/officeart/2005/8/layout/hList6"/>
    <dgm:cxn modelId="{869BAB36-C953-48A8-AE50-C0F9BDE53C2E}" srcId="{294F3520-1BF4-4EE1-9701-BAB2832FE8C3}" destId="{7AA39ED1-0672-4AD2-BF50-39F8EACA143C}" srcOrd="2" destOrd="0" parTransId="{8BA883B2-CD50-4379-99E4-C1001093F856}" sibTransId="{51350978-E1C6-456D-8C4B-BE809FBCB987}"/>
    <dgm:cxn modelId="{D9ED954A-3F8A-46B9-9189-30C6D6F12487}" type="presOf" srcId="{01C9E9DE-4996-496D-8D73-69C372088F34}" destId="{37902C2A-117B-4AE4-A3E5-E307027876D5}" srcOrd="0" destOrd="2" presId="urn:microsoft.com/office/officeart/2005/8/layout/hList6"/>
    <dgm:cxn modelId="{31306353-EA16-4B89-BEC3-FA24C7317303}" type="presOf" srcId="{F0135CED-8009-4851-8B44-4086F3EB0F77}" destId="{5359C181-033F-44C0-A3FB-7B6F0697B520}" srcOrd="0" destOrd="2" presId="urn:microsoft.com/office/officeart/2005/8/layout/hList6"/>
    <dgm:cxn modelId="{21A32856-8A3C-414C-9569-30FD9EE1663F}" srcId="{294F3520-1BF4-4EE1-9701-BAB2832FE8C3}" destId="{01C9E9DE-4996-496D-8D73-69C372088F34}" srcOrd="1" destOrd="0" parTransId="{4447C4DB-E426-47A5-8ED9-1CFECE865367}" sibTransId="{668956A1-B6CE-4635-A8FB-5938B76FE63A}"/>
    <dgm:cxn modelId="{03AECD58-A1B5-4863-9859-5CA872491EC0}" srcId="{647D6DDB-B582-45BC-AEB2-81D8D7F50734}" destId="{B61D4912-29D5-44D4-8384-02726C7A01B5}" srcOrd="0" destOrd="0" parTransId="{C56F324A-DFF3-4CB0-84BC-E8CB70F82D0E}" sibTransId="{6A2A6631-259E-44DF-949C-0538491B2C0D}"/>
    <dgm:cxn modelId="{2A3F6472-43CA-48C9-8E2D-57E937C95AFF}" srcId="{D231E90F-9711-4921-868D-264D86049AAA}" destId="{8CCD60D5-FECD-46AC-B545-0889CBCD0C6F}" srcOrd="2" destOrd="0" parTransId="{3CB0FAB4-5E33-4E1E-8630-C42244F440E2}" sibTransId="{443764D3-7AD9-4D73-B9E8-35CCB68DC653}"/>
    <dgm:cxn modelId="{A630A678-2510-440B-9CD8-96A248042EB4}" type="presOf" srcId="{3BF02642-78B3-49E3-96E1-1FAF908AFF46}" destId="{5359C181-033F-44C0-A3FB-7B6F0697B520}" srcOrd="0" destOrd="1" presId="urn:microsoft.com/office/officeart/2005/8/layout/hList6"/>
    <dgm:cxn modelId="{9E4D557A-1421-494B-A9FF-2072383C0131}" type="presOf" srcId="{7AA39ED1-0672-4AD2-BF50-39F8EACA143C}" destId="{37902C2A-117B-4AE4-A3E5-E307027876D5}" srcOrd="0" destOrd="3" presId="urn:microsoft.com/office/officeart/2005/8/layout/hList6"/>
    <dgm:cxn modelId="{BB653081-E2C2-4316-BE76-A1C8A6B8E103}" srcId="{B61D4912-29D5-44D4-8384-02726C7A01B5}" destId="{05ECC7BD-6227-4A16-BCD7-B9E556F7D80E}" srcOrd="0" destOrd="0" parTransId="{4778EF86-69D7-4446-8948-7BD98CD8B2B7}" sibTransId="{D68F93D0-9AEF-4D29-9C3F-9C7E14DBD585}"/>
    <dgm:cxn modelId="{7F49B189-5C7D-4098-885D-361EC9133C75}" type="presOf" srcId="{294F3520-1BF4-4EE1-9701-BAB2832FE8C3}" destId="{37902C2A-117B-4AE4-A3E5-E307027876D5}" srcOrd="0" destOrd="0" presId="urn:microsoft.com/office/officeart/2005/8/layout/hList6"/>
    <dgm:cxn modelId="{4D1ED5BD-5C60-4D31-A260-D4EFD0D27227}" type="presOf" srcId="{1AE01C6D-4397-416F-896B-20C56DA5F318}" destId="{6CB663B2-2860-409F-85E2-8EB3880EE44B}" srcOrd="0" destOrd="3" presId="urn:microsoft.com/office/officeart/2005/8/layout/hList6"/>
    <dgm:cxn modelId="{74A649C3-B914-49F6-A41E-C51D57F5230A}" type="presOf" srcId="{B61D4912-29D5-44D4-8384-02726C7A01B5}" destId="{6CB663B2-2860-409F-85E2-8EB3880EE44B}" srcOrd="0" destOrd="0" presId="urn:microsoft.com/office/officeart/2005/8/layout/hList6"/>
    <dgm:cxn modelId="{D30A77C3-8749-441A-BC4C-537BDCED3918}" srcId="{B61D4912-29D5-44D4-8384-02726C7A01B5}" destId="{A624D88D-5F57-444C-9DDB-76ECDE9FA93A}" srcOrd="1" destOrd="0" parTransId="{AA26571F-3FD3-4C53-A23A-56A786A63480}" sibTransId="{923F188B-0608-4FEB-B8D0-3278360FE092}"/>
    <dgm:cxn modelId="{B96FB8C4-F5ED-49AD-BA1E-1DE3B32D6254}" srcId="{B61D4912-29D5-44D4-8384-02726C7A01B5}" destId="{1AE01C6D-4397-416F-896B-20C56DA5F318}" srcOrd="2" destOrd="0" parTransId="{C1BF3180-8A81-4BFE-924C-DCF78A133A83}" sibTransId="{C7150982-B99B-447D-9DB6-7811E2D88964}"/>
    <dgm:cxn modelId="{FA35D9C6-1A2D-420D-BC12-ECBD83DD22F1}" type="presOf" srcId="{A624D88D-5F57-444C-9DDB-76ECDE9FA93A}" destId="{6CB663B2-2860-409F-85E2-8EB3880EE44B}" srcOrd="0" destOrd="2" presId="urn:microsoft.com/office/officeart/2005/8/layout/hList6"/>
    <dgm:cxn modelId="{1C9151C7-F495-4795-8EAB-F383FF52564A}" type="presOf" srcId="{7674AD3A-331F-4375-97AF-335EE9449A22}" destId="{37902C2A-117B-4AE4-A3E5-E307027876D5}" srcOrd="0" destOrd="1" presId="urn:microsoft.com/office/officeart/2005/8/layout/hList6"/>
    <dgm:cxn modelId="{FDAF62E3-56DF-4C78-91CD-C16AAC0C2EB7}" srcId="{647D6DDB-B582-45BC-AEB2-81D8D7F50734}" destId="{294F3520-1BF4-4EE1-9701-BAB2832FE8C3}" srcOrd="2" destOrd="0" parTransId="{AB1B65E8-696F-45A6-A303-EBFF2A2823A6}" sibTransId="{83A96FF8-89F4-44C3-B8B3-F62E6E57CC16}"/>
    <dgm:cxn modelId="{C9C311E6-0291-459F-985C-63273691B9F1}" srcId="{D231E90F-9711-4921-868D-264D86049AAA}" destId="{F0135CED-8009-4851-8B44-4086F3EB0F77}" srcOrd="1" destOrd="0" parTransId="{FC88A4FA-8AB9-4622-8CB2-411910CF4FF4}" sibTransId="{2075D15B-99BB-47B3-976D-1A34EB803D88}"/>
    <dgm:cxn modelId="{168F7DFC-F529-4924-98C1-5F5DCCEABE10}" type="presOf" srcId="{D231E90F-9711-4921-868D-264D86049AAA}" destId="{5359C181-033F-44C0-A3FB-7B6F0697B520}" srcOrd="0" destOrd="0" presId="urn:microsoft.com/office/officeart/2005/8/layout/hList6"/>
    <dgm:cxn modelId="{0E91B4FE-60B7-4270-8EB7-2EEED318341F}" srcId="{294F3520-1BF4-4EE1-9701-BAB2832FE8C3}" destId="{7674AD3A-331F-4375-97AF-335EE9449A22}" srcOrd="0" destOrd="0" parTransId="{574E39CB-3468-43C6-8DD8-BF5A96916408}" sibTransId="{D1AA70A1-0EC7-4DB1-8A46-670C51A38A18}"/>
    <dgm:cxn modelId="{6CD54D30-0D90-4E3C-83E9-CDDD61F648E1}" type="presParOf" srcId="{A4C73AC6-89D3-4F01-AAEA-3BE252F26AFD}" destId="{6CB663B2-2860-409F-85E2-8EB3880EE44B}" srcOrd="0" destOrd="0" presId="urn:microsoft.com/office/officeart/2005/8/layout/hList6"/>
    <dgm:cxn modelId="{686336C2-0BC9-4063-B549-81C000139D7F}" type="presParOf" srcId="{A4C73AC6-89D3-4F01-AAEA-3BE252F26AFD}" destId="{C9B7B01B-4C62-46A8-AEA3-8D1ECD291410}" srcOrd="1" destOrd="0" presId="urn:microsoft.com/office/officeart/2005/8/layout/hList6"/>
    <dgm:cxn modelId="{518C6681-99DC-47BD-9CAB-6802D3417C34}" type="presParOf" srcId="{A4C73AC6-89D3-4F01-AAEA-3BE252F26AFD}" destId="{5359C181-033F-44C0-A3FB-7B6F0697B520}" srcOrd="2" destOrd="0" presId="urn:microsoft.com/office/officeart/2005/8/layout/hList6"/>
    <dgm:cxn modelId="{B6AAFAF2-FC98-4337-B430-2D47D4AE796B}" type="presParOf" srcId="{A4C73AC6-89D3-4F01-AAEA-3BE252F26AFD}" destId="{C13D21FD-E66E-4318-9F19-642CD0B2F27C}" srcOrd="3" destOrd="0" presId="urn:microsoft.com/office/officeart/2005/8/layout/hList6"/>
    <dgm:cxn modelId="{34B418D8-5093-4694-B751-F6E856270243}" type="presParOf" srcId="{A4C73AC6-89D3-4F01-AAEA-3BE252F26AFD}" destId="{37902C2A-117B-4AE4-A3E5-E307027876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663B2-2860-409F-85E2-8EB3880EE44B}">
      <dsp:nvSpPr>
        <dsp:cNvPr id="0" name=""/>
        <dsp:cNvSpPr/>
      </dsp:nvSpPr>
      <dsp:spPr>
        <a:xfrm rot="16200000">
          <a:off x="-882546" y="883761"/>
          <a:ext cx="4924759" cy="315723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032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ASCR Base Research, LDRD, Other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Description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Timeline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Picture</a:t>
          </a:r>
        </a:p>
      </dsp:txBody>
      <dsp:txXfrm rot="5400000">
        <a:off x="1216" y="984951"/>
        <a:ext cx="3157236" cy="2954855"/>
      </dsp:txXfrm>
    </dsp:sp>
    <dsp:sp modelId="{5359C181-033F-44C0-A3FB-7B6F0697B520}">
      <dsp:nvSpPr>
        <dsp:cNvPr id="0" name=""/>
        <dsp:cNvSpPr/>
      </dsp:nvSpPr>
      <dsp:spPr>
        <a:xfrm rot="16200000">
          <a:off x="2511482" y="883761"/>
          <a:ext cx="4924759" cy="315723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032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Further Development (</a:t>
          </a:r>
          <a:r>
            <a:rPr lang="en-US" sz="2800" kern="1200" dirty="0" err="1"/>
            <a:t>SciDAC</a:t>
          </a:r>
          <a:r>
            <a:rPr lang="en-US" sz="2800" kern="1200" dirty="0"/>
            <a:t>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Description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Timeline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Picture</a:t>
          </a:r>
        </a:p>
      </dsp:txBody>
      <dsp:txXfrm rot="5400000">
        <a:off x="3395244" y="984951"/>
        <a:ext cx="3157236" cy="2954855"/>
      </dsp:txXfrm>
    </dsp:sp>
    <dsp:sp modelId="{37902C2A-117B-4AE4-A3E5-E307027876D5}">
      <dsp:nvSpPr>
        <dsp:cNvPr id="0" name=""/>
        <dsp:cNvSpPr/>
      </dsp:nvSpPr>
      <dsp:spPr>
        <a:xfrm rot="16200000">
          <a:off x="5905512" y="883761"/>
          <a:ext cx="4924759" cy="315723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032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Outcome &amp; Impact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Big Science including </a:t>
          </a:r>
          <a:r>
            <a:rPr lang="en-US" sz="2200" kern="1200" dirty="0" err="1"/>
            <a:t>SciDAC</a:t>
          </a:r>
          <a:r>
            <a:rPr lang="en-US" sz="2200" kern="1200" dirty="0"/>
            <a:t> Partnerships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Applied R&amp;D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ASCR Facilities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SBIR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Industry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ECP</a:t>
          </a:r>
        </a:p>
      </dsp:txBody>
      <dsp:txXfrm rot="5400000">
        <a:off x="6789274" y="984951"/>
        <a:ext cx="3157236" cy="2954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F20C20-1BB8-4305-AF22-A2CA56651519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97970B-C578-47AF-A3A6-4B0B7E2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3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A48772-D526-466E-8F3E-CDDAA817F4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6E0732-0310-49AA-AAF8-5C269AA4B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Contacts: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A (email and institution), Person B (email and institution, etc.)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by: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funding for this work (e.g., ASCR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SciDAC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partnership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by an ASCR Applied Math project (PI Sven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Leyffer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points or prose to provide additional details and facilitate a program manager to present the slide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Contacts: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A (email and institution), Person B (email and institution, etc.)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by: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funding for this work (e.g., ASCR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SciDAC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partnership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by an ASCR Applied Math project (PI Sven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Leyffer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points or prose to provide additional details and facilitate a program manager to present the slide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E0732-0310-49AA-AAF8-5C269AA4BD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Contacts: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A (email and institution), Person B (email and institution, etc.)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by: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funding for this work (e.g., ASCR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SciDAC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partnership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by an ASCR Applied Math project (PI Sven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Leyffer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points or prose to provide additional details and facilitate a program manager to present the slide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0A8A-16C0-4562-AD3A-B1BC2569C6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11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Contacts: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A (email and institution), Person B (email and institution, etc.)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by: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funding for this work (e.g., ASCR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SciDAC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partnership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by an ASCR Applied Math project (PI Jane Doe))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points or prose to provide additional details and facilitate a program manager to present the slide</a:t>
            </a: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6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Contacts: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A (email and institution), Person B (email and institution, etc.)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by: 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funding for this work (e.g., ASCR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SciDAC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partnership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by an ASCR Applied Math project (PI Jane Doe))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points or prose to provide additional details and facilitate a program manager to present the slide</a:t>
            </a:r>
            <a:endParaRPr lang="en-US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10A8A-16C0-4562-AD3A-B1BC2569C6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3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body"/>
          </p:nvPr>
        </p:nvSpPr>
        <p:spPr>
          <a:xfrm>
            <a:off x="152280" y="4187160"/>
            <a:ext cx="6728040" cy="50097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Contacts: </a:t>
            </a:r>
            <a:b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 A (email and institution), Person B (email and institution, etc.)</a:t>
            </a:r>
            <a:b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by: </a:t>
            </a:r>
            <a:b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 of funding for this work (e.g., ASCR </a:t>
            </a:r>
            <a:r>
              <a:rPr lang="en-US" sz="2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SciDAC</a:t>
            </a: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partnership </a:t>
            </a:r>
            <a:r>
              <a:rPr lang="en-US" sz="20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ComPASS</a:t>
            </a: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by an ASCR Applied Math project (PI Jane Doe))</a:t>
            </a:r>
            <a:b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b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 points or prose to provide additional details and facilitate a program manager to present the slide</a:t>
            </a:r>
            <a:endParaRPr lang="en-US" sz="20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  <p:sp>
        <p:nvSpPr>
          <p:cNvPr id="64" name="TextShape 2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3813-B301-4435-BB5C-826C3054B7DD}" type="slidenum">
              <a:rPr kumimoji="0" lang="en-US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6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CE29-487A-4E4B-8137-19A9E3AE7897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5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7A4B-9F90-4DE2-BD30-0BD85820FA7E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1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CFDF1-B07F-4534-957A-A4A3B39FFA32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7974" y="5921836"/>
            <a:ext cx="3884036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859" y="411485"/>
            <a:ext cx="6964268" cy="511019"/>
          </a:xfrm>
        </p:spPr>
        <p:txBody>
          <a:bodyPr/>
          <a:lstStyle>
            <a:lvl1pPr algn="l">
              <a:defRPr sz="3201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856" y="1903580"/>
            <a:ext cx="6964270" cy="2778499"/>
          </a:xfrm>
        </p:spPr>
        <p:txBody>
          <a:bodyPr/>
          <a:lstStyle>
            <a:lvl1pPr marL="0" indent="0" algn="l">
              <a:buNone/>
              <a:defRPr sz="23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952" y="4458940"/>
            <a:ext cx="3047931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4" y="6002316"/>
            <a:ext cx="12201273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157" y="6234275"/>
            <a:ext cx="2589372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44" y="6219284"/>
            <a:ext cx="1469644" cy="4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0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56" y="411485"/>
            <a:ext cx="11375436" cy="51101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58" y="1475741"/>
            <a:ext cx="11372771" cy="404777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441" indent="-222207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91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56" y="410605"/>
            <a:ext cx="11378099" cy="5110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856" y="1553616"/>
            <a:ext cx="5590038" cy="821191"/>
          </a:xfrm>
        </p:spPr>
        <p:txBody>
          <a:bodyPr anchor="b"/>
          <a:lstStyle>
            <a:lvl1pPr marL="0" indent="0">
              <a:buNone/>
              <a:defRPr sz="2399" b="1">
                <a:solidFill>
                  <a:schemeClr val="tx2"/>
                </a:solidFill>
              </a:defRPr>
            </a:lvl1pPr>
            <a:lvl2pPr marL="457108" indent="0">
              <a:buNone/>
              <a:defRPr sz="2000" b="1"/>
            </a:lvl2pPr>
            <a:lvl3pPr marL="914225" indent="0">
              <a:buNone/>
              <a:defRPr sz="1900" b="1"/>
            </a:lvl3pPr>
            <a:lvl4pPr marL="1371336" indent="0">
              <a:buNone/>
              <a:defRPr sz="1600" b="1"/>
            </a:lvl4pPr>
            <a:lvl5pPr marL="1828451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4" indent="0">
              <a:buNone/>
              <a:defRPr sz="1600" b="1"/>
            </a:lvl7pPr>
            <a:lvl8pPr marL="3199787" indent="0">
              <a:buNone/>
              <a:defRPr sz="1600" b="1"/>
            </a:lvl8pPr>
            <a:lvl9pPr marL="36569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856" y="2379196"/>
            <a:ext cx="5590038" cy="3373229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 marL="1482441" indent="-222207">
              <a:buFont typeface="Arial" panose="020B0604020202020204" pitchFamily="34" charset="0"/>
              <a:buChar char="•"/>
              <a:defRPr sz="1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53616"/>
            <a:ext cx="5533375" cy="821191"/>
          </a:xfrm>
        </p:spPr>
        <p:txBody>
          <a:bodyPr anchor="b"/>
          <a:lstStyle>
            <a:lvl1pPr marL="0" indent="0">
              <a:buNone/>
              <a:defRPr sz="2399" b="1">
                <a:solidFill>
                  <a:schemeClr val="tx2"/>
                </a:solidFill>
              </a:defRPr>
            </a:lvl1pPr>
            <a:lvl2pPr marL="457108" indent="0">
              <a:buNone/>
              <a:defRPr sz="2000" b="1"/>
            </a:lvl2pPr>
            <a:lvl3pPr marL="914225" indent="0">
              <a:buNone/>
              <a:defRPr sz="1900" b="1"/>
            </a:lvl3pPr>
            <a:lvl4pPr marL="1371336" indent="0">
              <a:buNone/>
              <a:defRPr sz="1600" b="1"/>
            </a:lvl4pPr>
            <a:lvl5pPr marL="1828451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4" indent="0">
              <a:buNone/>
              <a:defRPr sz="1600" b="1"/>
            </a:lvl7pPr>
            <a:lvl8pPr marL="3199787" indent="0">
              <a:buNone/>
              <a:defRPr sz="1600" b="1"/>
            </a:lvl8pPr>
            <a:lvl9pPr marL="36569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379196"/>
            <a:ext cx="5533375" cy="3373229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 marL="1482441" indent="-222207">
              <a:defRPr lang="en-US" sz="1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2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56" y="411485"/>
            <a:ext cx="11378099" cy="5110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39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7974" y="5921836"/>
            <a:ext cx="3884036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1" tIns="45711" rIns="45711" bIns="45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859" y="411485"/>
            <a:ext cx="6964268" cy="511019"/>
          </a:xfrm>
        </p:spPr>
        <p:txBody>
          <a:bodyPr/>
          <a:lstStyle>
            <a:lvl1pPr algn="l">
              <a:defRPr sz="3201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952" y="4458940"/>
            <a:ext cx="3047931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4" y="6002316"/>
            <a:ext cx="12201273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4" y="4272576"/>
            <a:ext cx="12201273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26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56" y="411485"/>
            <a:ext cx="11378099" cy="5110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17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919E91FC-1836-2D4F-9BDB-656C09842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633095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BA68FD-C758-FA4F-BF35-E7F6E937957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2971"/>
            <a:ext cx="105156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hape 95">
            <a:extLst>
              <a:ext uri="{FF2B5EF4-FFF2-40B4-BE49-F238E27FC236}">
                <a16:creationId xmlns:a16="http://schemas.microsoft.com/office/drawing/2014/main" id="{ADB71595-E672-9046-B02B-F9378235D3EE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6225" y="6280660"/>
            <a:ext cx="2027575" cy="54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38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80B0-9ED1-4AEE-B172-1D9BBF471C8D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F10C-D015-4A19-ADBD-F97A93C378B0}" type="datetime1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EA5F-3194-41AF-9162-F03A620E490F}" type="datetime1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9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AF7D-CB72-4F4D-BDF5-1DC1ECF696F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4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CEEE-41F5-41F9-AA20-F47FCF4E04FD}" type="datetime1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7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7516-F0AA-4D16-81EA-4DD84B9432C8}" type="datetime1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2B19-6653-45D0-B98D-52718A5F5E29}" type="datetime1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Lab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9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959F-19AF-4017-B9FE-9603AE2E12AE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Lab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0B65-6476-4C7A-870E-9B535487C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8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854" y="411485"/>
            <a:ext cx="11379405" cy="5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854" y="1496073"/>
            <a:ext cx="11379405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189" y="6076497"/>
            <a:ext cx="2367580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4" y="6830568"/>
            <a:ext cx="12201273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1791360" y="6669046"/>
            <a:ext cx="373782" cy="1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173003">
              <a:lnSpc>
                <a:spcPct val="90000"/>
              </a:lnSpc>
              <a:tabLst>
                <a:tab pos="230145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73003">
                <a:lnSpc>
                  <a:spcPct val="90000"/>
                </a:lnSpc>
                <a:tabLst>
                  <a:tab pos="230145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1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1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1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1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1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1">
          <a:solidFill>
            <a:srgbClr val="006C3A"/>
          </a:solidFill>
          <a:latin typeface="Arial Black" pitchFamily="34" charset="0"/>
        </a:defRPr>
      </a:lvl5pPr>
      <a:lvl6pPr marL="45710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1">
          <a:solidFill>
            <a:srgbClr val="006C3A"/>
          </a:solidFill>
          <a:latin typeface="Arial Black" pitchFamily="34" charset="0"/>
        </a:defRPr>
      </a:lvl6pPr>
      <a:lvl7pPr marL="91422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1">
          <a:solidFill>
            <a:srgbClr val="006C3A"/>
          </a:solidFill>
          <a:latin typeface="Arial Black" pitchFamily="34" charset="0"/>
        </a:defRPr>
      </a:lvl7pPr>
      <a:lvl8pPr marL="137133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1">
          <a:solidFill>
            <a:srgbClr val="006C3A"/>
          </a:solidFill>
          <a:latin typeface="Arial Black" pitchFamily="34" charset="0"/>
        </a:defRPr>
      </a:lvl8pPr>
      <a:lvl9pPr marL="182845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1">
          <a:solidFill>
            <a:srgbClr val="006C3A"/>
          </a:solidFill>
          <a:latin typeface="Arial Black" pitchFamily="34" charset="0"/>
        </a:defRPr>
      </a:lvl9pPr>
    </p:titleStyle>
    <p:bodyStyle>
      <a:lvl1pPr marL="230145" indent="-23014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25356" indent="-279345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25" indent="-230145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367" indent="-17300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441" indent="-222207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9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4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5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5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1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9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7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0" algn="l" defTabSz="9142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3125" t="14063" r="30000" b="6250"/>
          <a:stretch>
            <a:fillRect/>
          </a:stretch>
        </p:blipFill>
        <p:spPr bwMode="auto">
          <a:xfrm>
            <a:off x="6788676" y="710089"/>
            <a:ext cx="4004202" cy="5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31073" y="52626"/>
            <a:ext cx="11142617" cy="838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Build a DOE Office of Science Highlight Slide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8" y="1030526"/>
            <a:ext cx="52950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Title</a:t>
            </a:r>
          </a:p>
          <a:p>
            <a:r>
              <a:rPr lang="en-US" dirty="0"/>
              <a:t>Attention grabbing and accessible but not exaggerated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8474" y="1727638"/>
            <a:ext cx="57499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Text</a:t>
            </a:r>
          </a:p>
          <a:p>
            <a:r>
              <a:rPr lang="en-US" dirty="0"/>
              <a:t>All text should be short and to the point – </a:t>
            </a:r>
          </a:p>
          <a:p>
            <a:r>
              <a:rPr lang="en-US" dirty="0"/>
              <a:t>minimize words and stress significance to society</a:t>
            </a:r>
            <a:endParaRPr lang="en-US" sz="800" dirty="0"/>
          </a:p>
          <a:p>
            <a:pPr marL="225425" lvl="1" indent="-225425">
              <a:buFont typeface="Arial" pitchFamily="34" charset="0"/>
              <a:buChar char="•"/>
            </a:pPr>
            <a:r>
              <a:rPr lang="en-US" b="1" dirty="0"/>
              <a:t>Scientific Achievement</a:t>
            </a:r>
            <a:r>
              <a:rPr lang="en-US" dirty="0"/>
              <a:t> – 50 words or less</a:t>
            </a:r>
          </a:p>
          <a:p>
            <a:pPr marL="225425" lvl="1" indent="-225425">
              <a:buFont typeface="Arial" pitchFamily="34" charset="0"/>
              <a:buChar char="•"/>
            </a:pPr>
            <a:r>
              <a:rPr lang="en-US" b="1" dirty="0"/>
              <a:t>Significance and Impact</a:t>
            </a:r>
            <a:r>
              <a:rPr lang="en-US" dirty="0"/>
              <a:t> – 50 words or less</a:t>
            </a:r>
          </a:p>
          <a:p>
            <a:pPr marL="225425" lvl="1" indent="-225425">
              <a:tabLst>
                <a:tab pos="457200" algn="l"/>
              </a:tabLst>
            </a:pPr>
            <a:r>
              <a:rPr lang="en-US" dirty="0"/>
              <a:t>		Importance, relevance, or intriguing 	component of the finding to the field</a:t>
            </a:r>
          </a:p>
          <a:p>
            <a:pPr marL="225425" lvl="1" indent="-225425">
              <a:buFont typeface="Arial" pitchFamily="34" charset="0"/>
              <a:buChar char="•"/>
            </a:pPr>
            <a:r>
              <a:rPr lang="en-US" b="1" dirty="0"/>
              <a:t>Research Involved </a:t>
            </a:r>
            <a:r>
              <a:rPr lang="en-US" dirty="0"/>
              <a:t>– Address the research approach in 2-4 bullet points</a:t>
            </a:r>
          </a:p>
          <a:p>
            <a:pPr marL="225425" lvl="1" indent="-225425">
              <a:buFont typeface="Arial" pitchFamily="34" charset="0"/>
              <a:buChar char="•"/>
            </a:pPr>
            <a:r>
              <a:rPr lang="en-US" b="1" dirty="0"/>
              <a:t>Notes:</a:t>
            </a:r>
            <a:r>
              <a:rPr lang="en-US" dirty="0"/>
              <a:t> Give a ~175 word detailed explanation plus additional description of figure if needed in the PowerPoint Notes section</a:t>
            </a:r>
          </a:p>
        </p:txBody>
      </p:sp>
      <p:sp>
        <p:nvSpPr>
          <p:cNvPr id="16" name="Freeform 15"/>
          <p:cNvSpPr/>
          <p:nvPr/>
        </p:nvSpPr>
        <p:spPr>
          <a:xfrm flipV="1">
            <a:off x="1485900" y="930937"/>
            <a:ext cx="5550952" cy="389862"/>
          </a:xfrm>
          <a:custGeom>
            <a:avLst/>
            <a:gdLst>
              <a:gd name="connsiteX0" fmla="*/ 0 w 5647765"/>
              <a:gd name="connsiteY0" fmla="*/ 258184 h 968188"/>
              <a:gd name="connsiteX1" fmla="*/ 3098202 w 5647765"/>
              <a:gd name="connsiteY1" fmla="*/ 118334 h 968188"/>
              <a:gd name="connsiteX2" fmla="*/ 5647765 w 5647765"/>
              <a:gd name="connsiteY2" fmla="*/ 968188 h 968188"/>
              <a:gd name="connsiteX3" fmla="*/ 5647765 w 5647765"/>
              <a:gd name="connsiteY3" fmla="*/ 968188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7765" h="968188">
                <a:moveTo>
                  <a:pt x="0" y="258184"/>
                </a:moveTo>
                <a:cubicBezTo>
                  <a:pt x="1078454" y="129092"/>
                  <a:pt x="2156908" y="0"/>
                  <a:pt x="3098202" y="118334"/>
                </a:cubicBezTo>
                <a:cubicBezTo>
                  <a:pt x="4039496" y="236668"/>
                  <a:pt x="5647765" y="968188"/>
                  <a:pt x="5647765" y="968188"/>
                </a:cubicBezTo>
                <a:lnTo>
                  <a:pt x="5647765" y="968188"/>
                </a:lnTo>
              </a:path>
            </a:pathLst>
          </a:cu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6172201" y="1295894"/>
            <a:ext cx="685800" cy="2215901"/>
          </a:xfrm>
          <a:prstGeom prst="leftBrace">
            <a:avLst>
              <a:gd name="adj1" fmla="val 8333"/>
              <a:gd name="adj2" fmla="val 50952"/>
            </a:avLst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50" y="5140140"/>
            <a:ext cx="5772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Citation </a:t>
            </a:r>
          </a:p>
          <a:p>
            <a:r>
              <a:rPr lang="en-US" dirty="0"/>
              <a:t>-If there is a publication, full citation with all authors’ names is preferable</a:t>
            </a:r>
          </a:p>
        </p:txBody>
      </p:sp>
      <p:sp>
        <p:nvSpPr>
          <p:cNvPr id="14" name="Freeform 13"/>
          <p:cNvSpPr/>
          <p:nvPr/>
        </p:nvSpPr>
        <p:spPr>
          <a:xfrm>
            <a:off x="5410201" y="3189062"/>
            <a:ext cx="2610374" cy="2828842"/>
          </a:xfrm>
          <a:custGeom>
            <a:avLst/>
            <a:gdLst>
              <a:gd name="connsiteX0" fmla="*/ 0 w 2389991"/>
              <a:gd name="connsiteY0" fmla="*/ 634701 h 665181"/>
              <a:gd name="connsiteX1" fmla="*/ 2054711 w 2389991"/>
              <a:gd name="connsiteY1" fmla="*/ 559398 h 665181"/>
              <a:gd name="connsiteX2" fmla="*/ 2011680 w 2389991"/>
              <a:gd name="connsiteY2" fmla="*/ 0 h 66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9991" h="665181">
                <a:moveTo>
                  <a:pt x="0" y="634701"/>
                </a:moveTo>
                <a:cubicBezTo>
                  <a:pt x="859715" y="649941"/>
                  <a:pt x="1719431" y="665181"/>
                  <a:pt x="2054711" y="559398"/>
                </a:cubicBezTo>
                <a:cubicBezTo>
                  <a:pt x="2389991" y="453615"/>
                  <a:pt x="2200835" y="226807"/>
                  <a:pt x="2011680" y="0"/>
                </a:cubicBezTo>
              </a:path>
            </a:pathLst>
          </a:cu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54500" y="4930834"/>
            <a:ext cx="2534176" cy="314265"/>
          </a:xfrm>
          <a:custGeom>
            <a:avLst/>
            <a:gdLst>
              <a:gd name="connsiteX0" fmla="*/ 0 w 1818042"/>
              <a:gd name="connsiteY0" fmla="*/ 0 h 935915"/>
              <a:gd name="connsiteX1" fmla="*/ 1258645 w 1818042"/>
              <a:gd name="connsiteY1" fmla="*/ 710004 h 935915"/>
              <a:gd name="connsiteX2" fmla="*/ 1818042 w 1818042"/>
              <a:gd name="connsiteY2" fmla="*/ 935915 h 9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8042" h="935915">
                <a:moveTo>
                  <a:pt x="0" y="0"/>
                </a:moveTo>
                <a:cubicBezTo>
                  <a:pt x="477819" y="277009"/>
                  <a:pt x="955638" y="554018"/>
                  <a:pt x="1258645" y="710004"/>
                </a:cubicBezTo>
                <a:cubicBezTo>
                  <a:pt x="1561652" y="865990"/>
                  <a:pt x="1689847" y="900952"/>
                  <a:pt x="1818042" y="935915"/>
                </a:cubicBezTo>
              </a:path>
            </a:pathLst>
          </a:cu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2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9375" t="17188" r="5625" b="21875"/>
          <a:stretch>
            <a:fillRect/>
          </a:stretch>
        </p:blipFill>
        <p:spPr bwMode="auto">
          <a:xfrm>
            <a:off x="5492115" y="1221867"/>
            <a:ext cx="5874385" cy="440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2751" y="-50291"/>
            <a:ext cx="117475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Build a DOE Office of Science Highlight Slide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851" y="2979510"/>
            <a:ext cx="4666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Institutional logo(s)</a:t>
            </a:r>
          </a:p>
          <a:p>
            <a:r>
              <a:rPr lang="en-US" dirty="0"/>
              <a:t>Include affiliations or institutional logos</a:t>
            </a:r>
          </a:p>
          <a:p>
            <a:r>
              <a:rPr lang="en-US" dirty="0"/>
              <a:t>Indicate institution where research was </a:t>
            </a:r>
          </a:p>
          <a:p>
            <a:r>
              <a:rPr lang="en-US" dirty="0"/>
              <a:t>performed (if possible); EFRC and Hub research </a:t>
            </a:r>
          </a:p>
          <a:p>
            <a:r>
              <a:rPr lang="en-US" dirty="0"/>
              <a:t>should include those logos as well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203" y="4926568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SC Logos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For Office of Science</a:t>
            </a:r>
          </a:p>
        </p:txBody>
      </p:sp>
      <p:sp>
        <p:nvSpPr>
          <p:cNvPr id="12" name="Freeform 11"/>
          <p:cNvSpPr/>
          <p:nvPr/>
        </p:nvSpPr>
        <p:spPr>
          <a:xfrm>
            <a:off x="4924107" y="1878283"/>
            <a:ext cx="3505200" cy="1447800"/>
          </a:xfrm>
          <a:custGeom>
            <a:avLst/>
            <a:gdLst>
              <a:gd name="connsiteX0" fmla="*/ 0 w 5271247"/>
              <a:gd name="connsiteY0" fmla="*/ 0 h 2700170"/>
              <a:gd name="connsiteX1" fmla="*/ 2420470 w 5271247"/>
              <a:gd name="connsiteY1" fmla="*/ 1559859 h 2700170"/>
              <a:gd name="connsiteX2" fmla="*/ 5271247 w 5271247"/>
              <a:gd name="connsiteY2" fmla="*/ 2700170 h 270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1247" h="2700170">
                <a:moveTo>
                  <a:pt x="0" y="0"/>
                </a:moveTo>
                <a:cubicBezTo>
                  <a:pt x="770964" y="554915"/>
                  <a:pt x="1541929" y="1109831"/>
                  <a:pt x="2420470" y="1559859"/>
                </a:cubicBezTo>
                <a:cubicBezTo>
                  <a:pt x="3299011" y="2009887"/>
                  <a:pt x="4285129" y="2355028"/>
                  <a:pt x="5271247" y="2700170"/>
                </a:cubicBezTo>
              </a:path>
            </a:pathLst>
          </a:cu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897596" y="3862291"/>
            <a:ext cx="2971800" cy="685800"/>
          </a:xfrm>
          <a:custGeom>
            <a:avLst/>
            <a:gdLst>
              <a:gd name="connsiteX0" fmla="*/ 0 w 1818042"/>
              <a:gd name="connsiteY0" fmla="*/ 0 h 935915"/>
              <a:gd name="connsiteX1" fmla="*/ 1258645 w 1818042"/>
              <a:gd name="connsiteY1" fmla="*/ 710004 h 935915"/>
              <a:gd name="connsiteX2" fmla="*/ 1818042 w 1818042"/>
              <a:gd name="connsiteY2" fmla="*/ 935915 h 9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8042" h="935915">
                <a:moveTo>
                  <a:pt x="0" y="0"/>
                </a:moveTo>
                <a:cubicBezTo>
                  <a:pt x="477819" y="277009"/>
                  <a:pt x="955638" y="554018"/>
                  <a:pt x="1258645" y="710004"/>
                </a:cubicBezTo>
                <a:cubicBezTo>
                  <a:pt x="1561652" y="865990"/>
                  <a:pt x="1689847" y="900952"/>
                  <a:pt x="1818042" y="935915"/>
                </a:cubicBezTo>
              </a:path>
            </a:pathLst>
          </a:cu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8027509" y="4456288"/>
            <a:ext cx="609600" cy="53340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2458" y="992934"/>
            <a:ext cx="5029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Figures</a:t>
            </a:r>
          </a:p>
          <a:p>
            <a:r>
              <a:rPr lang="en-US" dirty="0"/>
              <a:t>Visually compelling figure(s) to explain the research</a:t>
            </a:r>
          </a:p>
          <a:p>
            <a:pPr>
              <a:tabLst>
                <a:tab pos="288925" algn="l"/>
              </a:tabLst>
            </a:pPr>
            <a:r>
              <a:rPr lang="en-US" dirty="0"/>
              <a:t>	Include legends and descriptive caption</a:t>
            </a:r>
          </a:p>
          <a:p>
            <a:r>
              <a:rPr lang="en-US" sz="1000" dirty="0"/>
              <a:t>	</a:t>
            </a:r>
          </a:p>
          <a:p>
            <a:endParaRPr lang="en-US" dirty="0"/>
          </a:p>
          <a:p>
            <a:r>
              <a:rPr lang="en-US" dirty="0"/>
              <a:t>Provide Image Credit</a:t>
            </a:r>
          </a:p>
        </p:txBody>
      </p:sp>
      <p:sp>
        <p:nvSpPr>
          <p:cNvPr id="17" name="Freeform 16"/>
          <p:cNvSpPr/>
          <p:nvPr/>
        </p:nvSpPr>
        <p:spPr>
          <a:xfrm flipV="1">
            <a:off x="2758757" y="5084299"/>
            <a:ext cx="2882901" cy="353554"/>
          </a:xfrm>
          <a:custGeom>
            <a:avLst/>
            <a:gdLst>
              <a:gd name="connsiteX0" fmla="*/ 0 w 5561704"/>
              <a:gd name="connsiteY0" fmla="*/ 1075765 h 1276574"/>
              <a:gd name="connsiteX1" fmla="*/ 2441986 w 5561704"/>
              <a:gd name="connsiteY1" fmla="*/ 1097280 h 1276574"/>
              <a:gd name="connsiteX2" fmla="*/ 5561704 w 5561704"/>
              <a:gd name="connsiteY2" fmla="*/ 0 h 127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1704" h="1276574">
                <a:moveTo>
                  <a:pt x="0" y="1075765"/>
                </a:moveTo>
                <a:cubicBezTo>
                  <a:pt x="757518" y="1176169"/>
                  <a:pt x="1515036" y="1276574"/>
                  <a:pt x="2441986" y="1097280"/>
                </a:cubicBezTo>
                <a:cubicBezTo>
                  <a:pt x="3368936" y="917986"/>
                  <a:pt x="4465320" y="458993"/>
                  <a:pt x="5561704" y="0"/>
                </a:cubicBezTo>
              </a:path>
            </a:pathLst>
          </a:cu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6000" y="1309934"/>
            <a:ext cx="6680200" cy="32639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106636"/>
                </a:solidFill>
              </a:rPr>
              <a:t>Scientific Achievement </a:t>
            </a:r>
            <a:r>
              <a:rPr lang="en-US" sz="2000" dirty="0">
                <a:solidFill>
                  <a:schemeClr val="accent3"/>
                </a:solidFill>
              </a:rPr>
              <a:t>(20 pt Arial, bold)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800" b="1" dirty="0"/>
              <a:t>One sentence (18 pt Calibri, bold)</a:t>
            </a:r>
            <a:endParaRPr lang="en-US" sz="800" b="1" i="1" dirty="0">
              <a:solidFill>
                <a:srgbClr val="10663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106636"/>
                </a:solidFill>
              </a:rPr>
              <a:t>Significance and Impact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800" b="1" dirty="0"/>
              <a:t>One sentence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000" b="1" dirty="0">
                <a:solidFill>
                  <a:srgbClr val="106636"/>
                </a:solidFill>
              </a:rPr>
              <a:t>Research Details</a:t>
            </a:r>
          </a:p>
          <a:p>
            <a:pPr marL="406400" lvl="1" indent="-180975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Detail #1 – can be smaller font than the text above if required, but try to stay at 16 pts or greater.  3 pt line spacing between bullets</a:t>
            </a:r>
            <a:endParaRPr lang="en-US" sz="1800" i="1" dirty="0"/>
          </a:p>
          <a:p>
            <a:pPr marL="406400" lvl="1" indent="-180975">
              <a:spcBef>
                <a:spcPts val="400"/>
              </a:spcBef>
              <a:spcAft>
                <a:spcPts val="300"/>
              </a:spcAft>
            </a:pPr>
            <a:r>
              <a:rPr lang="en-US" sz="1800" dirty="0"/>
              <a:t>Detail #2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2100" y="303405"/>
            <a:ext cx="9144000" cy="72813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Format Template – </a:t>
            </a:r>
            <a:r>
              <a:rPr lang="en-US" sz="2400" b="1" dirty="0">
                <a:solidFill>
                  <a:schemeClr val="accent3"/>
                </a:solidFill>
              </a:rPr>
              <a:t>Title (Arial 24 pt, bold)</a:t>
            </a:r>
            <a:br>
              <a:rPr lang="en-US" sz="2400" b="1" dirty="0">
                <a:solidFill>
                  <a:schemeClr val="accent3"/>
                </a:solidFill>
              </a:rPr>
            </a:br>
            <a:r>
              <a:rPr lang="en-US" sz="2400" dirty="0">
                <a:solidFill>
                  <a:schemeClr val="accent3"/>
                </a:solidFill>
              </a:rPr>
              <a:t>(try not to use fonts smaller than those in the template)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00" y="42672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Caption (Calibri 12 pt or greater)</a:t>
            </a:r>
          </a:p>
        </p:txBody>
      </p:sp>
      <p:sp>
        <p:nvSpPr>
          <p:cNvPr id="7" name="TextBox 133"/>
          <p:cNvSpPr txBox="1"/>
          <p:nvPr/>
        </p:nvSpPr>
        <p:spPr>
          <a:xfrm>
            <a:off x="812800" y="5813225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06636"/>
                </a:solidFill>
              </a:rPr>
              <a:t>Work was performed at … (Calibri 12 or 11 pt) – can be moved to footer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800" y="54102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06636"/>
                </a:solidFill>
              </a:rPr>
              <a:t>Reference (Calibri 12 or 11 pt)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0533" y="1261534"/>
            <a:ext cx="3064934" cy="3005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Figure – can be located as needed on the page….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6318" y="4544200"/>
            <a:ext cx="3122983" cy="923330"/>
          </a:xfrm>
          <a:prstGeom prst="rect">
            <a:avLst/>
          </a:prstGeom>
          <a:solidFill>
            <a:srgbClr val="FFFF00"/>
          </a:solidFill>
          <a:ln>
            <a:solidFill>
              <a:srgbClr val="10663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6636"/>
                </a:solidFill>
              </a:rPr>
              <a:t>Remember that the shade of green used in these slides is:  R-G-B: 16-102-54</a:t>
            </a:r>
          </a:p>
        </p:txBody>
      </p:sp>
    </p:spTree>
    <p:extLst>
      <p:ext uri="{BB962C8B-B14F-4D97-AF65-F5344CB8AC3E}">
        <p14:creationId xmlns:p14="http://schemas.microsoft.com/office/powerpoint/2010/main" val="374813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41672" y="-1"/>
            <a:ext cx="9542408" cy="1075145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Arial" pitchFamily="34" charset="0"/>
              </a:rPr>
              <a:t>Title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99C246E-912C-BC42-967B-20CF5549FDB0}"/>
              </a:ext>
            </a:extLst>
          </p:cNvPr>
          <p:cNvSpPr txBox="1">
            <a:spLocks/>
          </p:cNvSpPr>
          <p:nvPr/>
        </p:nvSpPr>
        <p:spPr bwMode="auto">
          <a:xfrm>
            <a:off x="241672" y="3787029"/>
            <a:ext cx="6550195" cy="237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>
            <a:lvl1pPr marL="340795" indent="-3407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234" indent="-2837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Research Details</a:t>
            </a:r>
          </a:p>
          <a:p>
            <a:pPr marL="406400" lvl="1" indent="-180975" fontAlgn="auto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Detail #1 – can be smaller font than the text above if required, but try to stay at 16 pts or greater.  3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pt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line spacing between bullets</a:t>
            </a:r>
            <a:endParaRPr lang="en-US" sz="1800" i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406400" lvl="1" indent="-180975" fontAlgn="auto">
              <a:lnSpc>
                <a:spcPct val="90000"/>
              </a:lnSpc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Detail #2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6EC4E6DB-0D46-4847-8459-A5C258D7B0F8}"/>
              </a:ext>
            </a:extLst>
          </p:cNvPr>
          <p:cNvSpPr txBox="1">
            <a:spLocks/>
          </p:cNvSpPr>
          <p:nvPr/>
        </p:nvSpPr>
        <p:spPr bwMode="auto">
          <a:xfrm>
            <a:off x="241672" y="1063761"/>
            <a:ext cx="6550195" cy="280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>
            <a:lvl1pPr marL="340795" indent="-34079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0234" indent="-28373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Scientific Achievement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800" b="1" dirty="0"/>
              <a:t>One sentence (18 </a:t>
            </a:r>
            <a:r>
              <a:rPr lang="en-US" sz="1800" b="1" dirty="0" err="1"/>
              <a:t>pt</a:t>
            </a:r>
            <a:r>
              <a:rPr lang="en-US" sz="1800" b="1" dirty="0"/>
              <a:t> Calibri, bold)</a:t>
            </a:r>
            <a:endParaRPr lang="en-US" sz="800" b="1" i="1" dirty="0">
              <a:solidFill>
                <a:srgbClr val="106636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000" dirty="0">
                <a:solidFill>
                  <a:srgbClr val="106636"/>
                </a:solidFill>
              </a:rPr>
              <a:t>Significance and Impact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1800" b="1" dirty="0"/>
              <a:t>One sentence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Shape 93"/>
          <p:cNvSpPr txBox="1"/>
          <p:nvPr/>
        </p:nvSpPr>
        <p:spPr>
          <a:xfrm>
            <a:off x="9067800" y="-9162"/>
            <a:ext cx="3025141" cy="53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SzPts val="1100"/>
            </a:pPr>
            <a:r>
              <a:rPr lang="en-US" sz="1600" b="1" dirty="0">
                <a:solidFill>
                  <a:srgbClr val="106636"/>
                </a:solidFill>
                <a:ea typeface="Calibri"/>
                <a:cs typeface="Calibri"/>
                <a:sym typeface="Calibri"/>
              </a:rPr>
              <a:t>ASCR CS/Math FOA (PI Doe)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2CF3D-6477-1F42-926E-30AD119DCD37}"/>
              </a:ext>
            </a:extLst>
          </p:cNvPr>
          <p:cNvSpPr txBox="1"/>
          <p:nvPr/>
        </p:nvSpPr>
        <p:spPr>
          <a:xfrm>
            <a:off x="8266814" y="3866369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Caption (Calibri 12 pt or greater)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ED2D3E-A2F3-944C-9CCC-98C7C342460D}"/>
              </a:ext>
            </a:extLst>
          </p:cNvPr>
          <p:cNvSpPr txBox="1"/>
          <p:nvPr/>
        </p:nvSpPr>
        <p:spPr>
          <a:xfrm>
            <a:off x="8673728" y="5706993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06636"/>
                </a:solidFill>
              </a:rPr>
              <a:t>Reference (Calibri 12 or 11 pt)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C25FC4-2120-E847-A072-DDCE36EA74F1}"/>
              </a:ext>
            </a:extLst>
          </p:cNvPr>
          <p:cNvSpPr/>
          <p:nvPr/>
        </p:nvSpPr>
        <p:spPr>
          <a:xfrm>
            <a:off x="8258347" y="860702"/>
            <a:ext cx="3064934" cy="3005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Figure – can be located as needed on the page….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2E0A688B-3E4B-804D-8630-2AC0E3C9194B}"/>
              </a:ext>
            </a:extLst>
          </p:cNvPr>
          <p:cNvSpPr txBox="1">
            <a:spLocks/>
          </p:cNvSpPr>
          <p:nvPr/>
        </p:nvSpPr>
        <p:spPr>
          <a:xfrm>
            <a:off x="3751093" y="6272294"/>
            <a:ext cx="3555868" cy="58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ANL: 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Jane Doe and Ashok Kumar</a:t>
            </a:r>
            <a:endParaRPr lang="en-US" sz="1600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EDB846-BEBB-6747-9EA6-5462F3B309D2}"/>
              </a:ext>
            </a:extLst>
          </p:cNvPr>
          <p:cNvSpPr/>
          <p:nvPr/>
        </p:nvSpPr>
        <p:spPr>
          <a:xfrm>
            <a:off x="8105541" y="5552639"/>
            <a:ext cx="3599145" cy="585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77D286-702E-5745-8577-D8EFE5D51A5F}"/>
              </a:ext>
            </a:extLst>
          </p:cNvPr>
          <p:cNvSpPr/>
          <p:nvPr/>
        </p:nvSpPr>
        <p:spPr>
          <a:xfrm>
            <a:off x="9067800" y="-162305"/>
            <a:ext cx="3599145" cy="585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AFFCA6-8D5C-BC4A-AC59-B0070F32B0EE}"/>
              </a:ext>
            </a:extLst>
          </p:cNvPr>
          <p:cNvSpPr/>
          <p:nvPr/>
        </p:nvSpPr>
        <p:spPr>
          <a:xfrm>
            <a:off x="241672" y="5552639"/>
            <a:ext cx="5294832" cy="5862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8DD27-D65E-6C4F-B5E2-83B4264E600D}"/>
              </a:ext>
            </a:extLst>
          </p:cNvPr>
          <p:cNvSpPr txBox="1"/>
          <p:nvPr/>
        </p:nvSpPr>
        <p:spPr>
          <a:xfrm>
            <a:off x="487314" y="5630185"/>
            <a:ext cx="577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Update Speaker Notes Below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614A58-1B45-6543-AEB4-4DA2FC1788E0}"/>
              </a:ext>
            </a:extLst>
          </p:cNvPr>
          <p:cNvSpPr/>
          <p:nvPr/>
        </p:nvSpPr>
        <p:spPr>
          <a:xfrm>
            <a:off x="7878871" y="3787029"/>
            <a:ext cx="2910200" cy="4133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C5E343B-66E2-8742-AF5E-DF6FDEBBB8F9}"/>
              </a:ext>
            </a:extLst>
          </p:cNvPr>
          <p:cNvSpPr/>
          <p:nvPr/>
        </p:nvSpPr>
        <p:spPr>
          <a:xfrm>
            <a:off x="3473009" y="6231131"/>
            <a:ext cx="3599145" cy="585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9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41672" y="-1"/>
            <a:ext cx="9542408" cy="1075145"/>
          </a:xfrm>
        </p:spPr>
        <p:txBody>
          <a:bodyPr>
            <a:noAutofit/>
          </a:bodyPr>
          <a:lstStyle/>
          <a:p>
            <a:r>
              <a:rPr lang="en-US" sz="3600" b="1" dirty="0">
                <a:cs typeface="Arial" pitchFamily="34" charset="0"/>
              </a:rPr>
              <a:t>Title</a:t>
            </a:r>
          </a:p>
        </p:txBody>
      </p:sp>
      <p:sp>
        <p:nvSpPr>
          <p:cNvPr id="14" name="Shape 93"/>
          <p:cNvSpPr txBox="1"/>
          <p:nvPr/>
        </p:nvSpPr>
        <p:spPr>
          <a:xfrm>
            <a:off x="9067800" y="-9162"/>
            <a:ext cx="3025141" cy="53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SzPts val="1100"/>
            </a:pPr>
            <a:r>
              <a:rPr lang="en-US" sz="1600" b="1" dirty="0">
                <a:solidFill>
                  <a:srgbClr val="106636"/>
                </a:solidFill>
                <a:ea typeface="Calibri"/>
                <a:cs typeface="Calibri"/>
                <a:sym typeface="Calibri"/>
              </a:rPr>
              <a:t>ASCR CS/Math FOA (PI Doe)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2E0A688B-3E4B-804D-8630-2AC0E3C9194B}"/>
              </a:ext>
            </a:extLst>
          </p:cNvPr>
          <p:cNvSpPr txBox="1">
            <a:spLocks/>
          </p:cNvSpPr>
          <p:nvPr/>
        </p:nvSpPr>
        <p:spPr>
          <a:xfrm>
            <a:off x="3751093" y="6272294"/>
            <a:ext cx="3555868" cy="58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0000"/>
                </a:solidFill>
                <a:latin typeface="+mn-lt"/>
              </a:rPr>
              <a:t>ANL: </a:t>
            </a:r>
            <a:r>
              <a:rPr lang="en-US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Jane Doe and Ashok Kumar</a:t>
            </a:r>
            <a:endParaRPr lang="en-US" sz="1600" dirty="0">
              <a:latin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77D286-702E-5745-8577-D8EFE5D51A5F}"/>
              </a:ext>
            </a:extLst>
          </p:cNvPr>
          <p:cNvSpPr/>
          <p:nvPr/>
        </p:nvSpPr>
        <p:spPr>
          <a:xfrm>
            <a:off x="9067800" y="-162305"/>
            <a:ext cx="3599145" cy="585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0AFFCA6-8D5C-BC4A-AC59-B0070F32B0EE}"/>
              </a:ext>
            </a:extLst>
          </p:cNvPr>
          <p:cNvSpPr/>
          <p:nvPr/>
        </p:nvSpPr>
        <p:spPr>
          <a:xfrm>
            <a:off x="8880953" y="5527221"/>
            <a:ext cx="3785992" cy="585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8DD27-D65E-6C4F-B5E2-83B4264E600D}"/>
              </a:ext>
            </a:extLst>
          </p:cNvPr>
          <p:cNvSpPr txBox="1"/>
          <p:nvPr/>
        </p:nvSpPr>
        <p:spPr>
          <a:xfrm>
            <a:off x="9305925" y="5668202"/>
            <a:ext cx="577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Update Speaker Notes Below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5BB0B418-EC12-904B-92C1-E32F82974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59200"/>
              </p:ext>
            </p:extLst>
          </p:nvPr>
        </p:nvGraphicFramePr>
        <p:xfrm>
          <a:off x="912341" y="1062682"/>
          <a:ext cx="9947725" cy="492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C8A5081-4EEC-814F-BD03-215B898E661A}"/>
              </a:ext>
            </a:extLst>
          </p:cNvPr>
          <p:cNvSpPr/>
          <p:nvPr/>
        </p:nvSpPr>
        <p:spPr>
          <a:xfrm>
            <a:off x="3473009" y="6231131"/>
            <a:ext cx="3599145" cy="585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1"/>
          <p:cNvSpPr/>
          <p:nvPr/>
        </p:nvSpPr>
        <p:spPr>
          <a:xfrm>
            <a:off x="230268" y="3743153"/>
            <a:ext cx="11795760" cy="330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Line 3"/>
          <p:cNvSpPr/>
          <p:nvPr/>
        </p:nvSpPr>
        <p:spPr>
          <a:xfrm>
            <a:off x="7395575" y="757778"/>
            <a:ext cx="25519" cy="2985375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6121209" y="3806115"/>
            <a:ext cx="457488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1" tIns="45000" rIns="90001" bIns="45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Impact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TextShape 5"/>
          <p:cNvSpPr txBox="1"/>
          <p:nvPr/>
        </p:nvSpPr>
        <p:spPr>
          <a:xfrm>
            <a:off x="331708" y="74489"/>
            <a:ext cx="9088200" cy="62646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 charset="0"/>
              </a:rPr>
              <a:t>Descriptive Title Here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365548" y="722614"/>
            <a:ext cx="570636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1" tIns="45000" rIns="90001" bIns="45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Scope &amp; Objectives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TextShape 15"/>
          <p:cNvSpPr txBox="1"/>
          <p:nvPr/>
        </p:nvSpPr>
        <p:spPr>
          <a:xfrm>
            <a:off x="6105169" y="3572753"/>
            <a:ext cx="180720" cy="23255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2" name="Straight Connector 21"/>
          <p:cNvCxnSpPr/>
          <p:nvPr/>
        </p:nvCxnSpPr>
        <p:spPr bwMode="auto">
          <a:xfrm>
            <a:off x="331709" y="720431"/>
            <a:ext cx="11580229" cy="242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CustomShape 10"/>
          <p:cNvSpPr/>
          <p:nvPr/>
        </p:nvSpPr>
        <p:spPr>
          <a:xfrm>
            <a:off x="228546" y="3825593"/>
            <a:ext cx="6399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1" tIns="45000" rIns="90001" bIns="45000"/>
          <a:lstStyle/>
          <a:p>
            <a:pPr marL="5472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Accomplishments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6121209" y="4170796"/>
            <a:ext cx="5583533" cy="1781080"/>
          </a:xfrm>
          <a:prstGeom prst="rect">
            <a:avLst/>
          </a:prstGeom>
        </p:spPr>
        <p:txBody>
          <a:bodyPr>
            <a:noAutofit/>
          </a:bodyPr>
          <a:lstStyle>
            <a:lvl1pPr marL="230145" indent="-230145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356" indent="-27934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5" indent="-23014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367" indent="-17300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441" indent="-222207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1" indent="-228556" algn="l" defTabSz="914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29" indent="-228556" algn="l" defTabSz="914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44" indent="-228556" algn="l" defTabSz="914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55" indent="-228556" algn="l" defTabSz="9142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80000"/>
              </a:lnSpc>
              <a:spcBef>
                <a:spcPts val="600"/>
              </a:spcBef>
              <a:buClr>
                <a:prstClr val="black"/>
              </a:buClr>
              <a:buSzPct val="120000"/>
              <a:buNone/>
            </a:pP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Line 3"/>
          <p:cNvSpPr/>
          <p:nvPr/>
        </p:nvSpPr>
        <p:spPr>
          <a:xfrm flipH="1">
            <a:off x="5823653" y="3774779"/>
            <a:ext cx="0" cy="2038509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9278763" y="0"/>
            <a:ext cx="2929845" cy="600164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white"/>
                </a:solidFill>
                <a:latin typeface="Arial" charset="0"/>
                <a:cs typeface="Arial" pitchFamily="34" charset="0"/>
              </a:rPr>
              <a:t>Project Title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PI: Name (affiliation)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Team: Doe, Kumar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75F95B-A57F-2F4D-AF59-A1EF3C6A3F33}"/>
              </a:ext>
            </a:extLst>
          </p:cNvPr>
          <p:cNvSpPr txBox="1"/>
          <p:nvPr/>
        </p:nvSpPr>
        <p:spPr>
          <a:xfrm>
            <a:off x="7689826" y="814679"/>
            <a:ext cx="369781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 charset="0"/>
              </a:rPr>
              <a:t>Cool Image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Arial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9E689-D836-7C4A-B3AE-E306E26217E9}"/>
              </a:ext>
            </a:extLst>
          </p:cNvPr>
          <p:cNvSpPr txBox="1"/>
          <p:nvPr/>
        </p:nvSpPr>
        <p:spPr>
          <a:xfrm>
            <a:off x="7421099" y="1416544"/>
            <a:ext cx="23130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Visually compelling figure(s) to explain the research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	Include legends and descriptive caption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Provide Image Credit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C886C2-6458-1247-A579-B62280F1CAA1}"/>
              </a:ext>
            </a:extLst>
          </p:cNvPr>
          <p:cNvSpPr/>
          <p:nvPr/>
        </p:nvSpPr>
        <p:spPr>
          <a:xfrm>
            <a:off x="331709" y="1184183"/>
            <a:ext cx="6092825" cy="1209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 Narrow"/>
              </a:rPr>
              <a:t>Short summary of ECP project (scope, objectives)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 charset="0"/>
            </a:endParaRPr>
          </a:p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 Narrow"/>
              </a:rPr>
              <a:t>Short summary of challenge problem targets (if applicable)</a:t>
            </a:r>
          </a:p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 Narrow"/>
              </a:rPr>
              <a:t>What is current FY plan (at a high level)?</a:t>
            </a:r>
          </a:p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 Narrow"/>
              </a:rPr>
              <a:t>What was the driver for this accomplishment and why?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B4D205E-603A-FC48-9DE6-93CFDE2CDA41}"/>
              </a:ext>
            </a:extLst>
          </p:cNvPr>
          <p:cNvSpPr/>
          <p:nvPr/>
        </p:nvSpPr>
        <p:spPr>
          <a:xfrm>
            <a:off x="6128148" y="4193905"/>
            <a:ext cx="5398681" cy="1781080"/>
          </a:xfrm>
          <a:custGeom>
            <a:avLst/>
            <a:gdLst>
              <a:gd name="connsiteX0" fmla="*/ 0 w 2525530"/>
              <a:gd name="connsiteY0" fmla="*/ 0 h 3033224"/>
              <a:gd name="connsiteX1" fmla="*/ 2525530 w 2525530"/>
              <a:gd name="connsiteY1" fmla="*/ 0 h 3033224"/>
              <a:gd name="connsiteX2" fmla="*/ 2525530 w 2525530"/>
              <a:gd name="connsiteY2" fmla="*/ 3033224 h 3033224"/>
              <a:gd name="connsiteX3" fmla="*/ 0 w 2525530"/>
              <a:gd name="connsiteY3" fmla="*/ 3033224 h 3033224"/>
              <a:gd name="connsiteX4" fmla="*/ 0 w 2525530"/>
              <a:gd name="connsiteY4" fmla="*/ 0 h 303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530" h="3033224">
                <a:moveTo>
                  <a:pt x="0" y="0"/>
                </a:moveTo>
                <a:lnTo>
                  <a:pt x="2525530" y="0"/>
                </a:lnTo>
                <a:lnTo>
                  <a:pt x="2525530" y="3033224"/>
                </a:lnTo>
                <a:lnTo>
                  <a:pt x="0" y="303322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What is the impact of this accomplishment for the community outside of ECP?</a:t>
            </a:r>
          </a:p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What is the impact of this accomplishment within ECP?</a:t>
            </a:r>
          </a:p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</a:rPr>
              <a:t>Who cares about this (stakeholders) and why?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3BBED96-BCF4-0349-8E08-7CA30115C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74661"/>
              </p:ext>
            </p:extLst>
          </p:nvPr>
        </p:nvGraphicFramePr>
        <p:xfrm>
          <a:off x="2483144" y="5976113"/>
          <a:ext cx="6623278" cy="859536"/>
        </p:xfrm>
        <a:graphic>
          <a:graphicData uri="http://schemas.openxmlformats.org/drawingml/2006/table">
            <a:tbl>
              <a:tblPr firstCol="1">
                <a:tableStyleId>{C083E6E3-FA7D-4D7B-A595-EF9225AFEA82}</a:tableStyleId>
              </a:tblPr>
              <a:tblGrid>
                <a:gridCol w="1405571">
                  <a:extLst>
                    <a:ext uri="{9D8B030D-6E8A-4147-A177-3AD203B41FA5}">
                      <a16:colId xmlns:a16="http://schemas.microsoft.com/office/drawing/2014/main" val="1775875604"/>
                    </a:ext>
                  </a:extLst>
                </a:gridCol>
                <a:gridCol w="5217707">
                  <a:extLst>
                    <a:ext uri="{9D8B030D-6E8A-4147-A177-3AD203B41FA5}">
                      <a16:colId xmlns:a16="http://schemas.microsoft.com/office/drawing/2014/main" val="2143701189"/>
                    </a:ext>
                  </a:extLst>
                </a:gridCol>
              </a:tblGrid>
              <a:tr h="777698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400" dirty="0"/>
                        <a:t>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/>
                        <a:t>List any milestone report, related publication, and/or data or software release. Include any relevant URLs (</a:t>
                      </a:r>
                      <a:r>
                        <a:rPr lang="en-US" sz="1400" dirty="0" err="1"/>
                        <a:t>github</a:t>
                      </a:r>
                      <a:r>
                        <a:rPr lang="en-US" sz="1400" dirty="0"/>
                        <a:t>, etc.). Please specify which of these are associated with use of HPC resource(s) and identify system/facility used.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4925"/>
                  </a:ext>
                </a:extLst>
              </a:tr>
            </a:tbl>
          </a:graphicData>
        </a:graphic>
      </p:graphicFrame>
      <p:sp>
        <p:nvSpPr>
          <p:cNvPr id="26" name="Freeform 25">
            <a:extLst>
              <a:ext uri="{FF2B5EF4-FFF2-40B4-BE49-F238E27FC236}">
                <a16:creationId xmlns:a16="http://schemas.microsoft.com/office/drawing/2014/main" id="{CEF0F930-A089-5646-B1D2-75E34E3DA6DB}"/>
              </a:ext>
            </a:extLst>
          </p:cNvPr>
          <p:cNvSpPr/>
          <p:nvPr/>
        </p:nvSpPr>
        <p:spPr>
          <a:xfrm>
            <a:off x="365548" y="4171924"/>
            <a:ext cx="5160548" cy="1781080"/>
          </a:xfrm>
          <a:custGeom>
            <a:avLst/>
            <a:gdLst>
              <a:gd name="connsiteX0" fmla="*/ 0 w 2525530"/>
              <a:gd name="connsiteY0" fmla="*/ 0 h 3033224"/>
              <a:gd name="connsiteX1" fmla="*/ 2525530 w 2525530"/>
              <a:gd name="connsiteY1" fmla="*/ 0 h 3033224"/>
              <a:gd name="connsiteX2" fmla="*/ 2525530 w 2525530"/>
              <a:gd name="connsiteY2" fmla="*/ 3033224 h 3033224"/>
              <a:gd name="connsiteX3" fmla="*/ 0 w 2525530"/>
              <a:gd name="connsiteY3" fmla="*/ 3033224 h 3033224"/>
              <a:gd name="connsiteX4" fmla="*/ 0 w 2525530"/>
              <a:gd name="connsiteY4" fmla="*/ 0 h 303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530" h="3033224">
                <a:moveTo>
                  <a:pt x="0" y="0"/>
                </a:moveTo>
                <a:lnTo>
                  <a:pt x="2525530" y="0"/>
                </a:lnTo>
                <a:lnTo>
                  <a:pt x="2525530" y="3033224"/>
                </a:lnTo>
                <a:lnTo>
                  <a:pt x="0" y="303322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style>
          <a:ln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 Narrow"/>
              </a:rPr>
              <a:t>Short summary of ECP project (scope, objectives)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</a:endParaRPr>
          </a:p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 Narrow"/>
              </a:rPr>
              <a:t>Short summary of challenge problem targets (if applicable)</a:t>
            </a:r>
          </a:p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 Narrow"/>
              </a:rPr>
              <a:t>What is current FY plan (at a high level)?</a:t>
            </a:r>
          </a:p>
          <a:p>
            <a:pPr marL="171450" lvl="1" indent="-171450" defTabSz="800100" fontAlgn="base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/>
                <a:cs typeface="Arial Narrow"/>
              </a:rPr>
              <a:t>What was the driver for this accomplishment and why?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</a:endParaRPr>
          </a:p>
        </p:txBody>
      </p:sp>
      <p:pic>
        <p:nvPicPr>
          <p:cNvPr id="25" name="Shape 95">
            <a:extLst>
              <a:ext uri="{FF2B5EF4-FFF2-40B4-BE49-F238E27FC236}">
                <a16:creationId xmlns:a16="http://schemas.microsoft.com/office/drawing/2014/main" id="{D865E45A-BCB7-144B-9404-EE8E721125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27" y="6169894"/>
            <a:ext cx="2027575" cy="5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 descr="Bar graph with upward trend with solid fill">
            <a:extLst>
              <a:ext uri="{FF2B5EF4-FFF2-40B4-BE49-F238E27FC236}">
                <a16:creationId xmlns:a16="http://schemas.microsoft.com/office/drawing/2014/main" id="{B41A14CD-A2D6-B545-A3EE-16D9FBF80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9284" y="1191126"/>
            <a:ext cx="2082653" cy="2082653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DF43EA8C-E104-DA40-9150-F252D6FDD03E}"/>
              </a:ext>
            </a:extLst>
          </p:cNvPr>
          <p:cNvSpPr/>
          <p:nvPr/>
        </p:nvSpPr>
        <p:spPr>
          <a:xfrm>
            <a:off x="8967592" y="-162305"/>
            <a:ext cx="3599145" cy="9453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956908-1C73-C740-83A2-367B8F440D80}"/>
              </a:ext>
            </a:extLst>
          </p:cNvPr>
          <p:cNvSpPr/>
          <p:nvPr/>
        </p:nvSpPr>
        <p:spPr>
          <a:xfrm>
            <a:off x="7226809" y="2670890"/>
            <a:ext cx="2193099" cy="585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7EA62F-0FE9-B74D-A4A7-ABF3345B620F}"/>
              </a:ext>
            </a:extLst>
          </p:cNvPr>
          <p:cNvSpPr/>
          <p:nvPr/>
        </p:nvSpPr>
        <p:spPr>
          <a:xfrm>
            <a:off x="8880953" y="5351857"/>
            <a:ext cx="3785992" cy="5857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C30331-EC50-AC48-9C85-0BA653E77730}"/>
              </a:ext>
            </a:extLst>
          </p:cNvPr>
          <p:cNvSpPr txBox="1"/>
          <p:nvPr/>
        </p:nvSpPr>
        <p:spPr>
          <a:xfrm>
            <a:off x="9305925" y="5492838"/>
            <a:ext cx="577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Update Speaker Notes Below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F963F0-58C8-6D45-BF61-D443F293F8CE}"/>
              </a:ext>
            </a:extLst>
          </p:cNvPr>
          <p:cNvSpPr/>
          <p:nvPr/>
        </p:nvSpPr>
        <p:spPr>
          <a:xfrm>
            <a:off x="3194138" y="5669404"/>
            <a:ext cx="5962974" cy="14261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57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1156</Words>
  <Application>Microsoft Macintosh PowerPoint</Application>
  <PresentationFormat>Widescreen</PresentationFormat>
  <Paragraphs>116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Office Theme</vt:lpstr>
      <vt:lpstr>Presentations (Wide Screen)</vt:lpstr>
      <vt:lpstr>How to Build a DOE Office of Science Highlight Slide</vt:lpstr>
      <vt:lpstr>How to Build a DOE Office of Science Highlight Slide</vt:lpstr>
      <vt:lpstr>Format Template – Title (Arial 24 pt, bold) (try not to use fonts smaller than those in the template)</vt:lpstr>
      <vt:lpstr>Title</vt:lpstr>
      <vt:lpstr>Title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Guidance Flat @ FY17 House Mark</dc:title>
  <dc:creator>Susut-Bennett, Ceren</dc:creator>
  <cp:lastModifiedBy>Hovland, Paul</cp:lastModifiedBy>
  <cp:revision>137</cp:revision>
  <cp:lastPrinted>2018-01-24T21:56:26Z</cp:lastPrinted>
  <dcterms:created xsi:type="dcterms:W3CDTF">2017-04-11T20:11:36Z</dcterms:created>
  <dcterms:modified xsi:type="dcterms:W3CDTF">2021-02-04T17:59:45Z</dcterms:modified>
</cp:coreProperties>
</file>